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charts/chart6.xml" ContentType="application/vnd.openxmlformats-officedocument.drawingml.chart+xml"/>
  <Override PartName="/ppt/charts/chart7.xml" ContentType="application/vnd.openxmlformats-officedocument.drawingml.chart+xml"/>
  <Override PartName="/ppt/charts/style6.xml" ContentType="application/vnd.ms-office.chartstyle+xml"/>
  <Override PartName="/ppt/charts/colors6.xml" ContentType="application/vnd.ms-office.chartcolorstyle+xml"/>
  <Override PartName="/ppt/charts/chart8.xml" ContentType="application/vnd.openxmlformats-officedocument.drawingml.chart+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76"/>
  </p:notesMasterIdLst>
  <p:sldIdLst>
    <p:sldId id="257"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94" r:id="rId23"/>
    <p:sldId id="301" r:id="rId24"/>
    <p:sldId id="302" r:id="rId25"/>
    <p:sldId id="303" r:id="rId26"/>
    <p:sldId id="300" r:id="rId27"/>
    <p:sldId id="304" r:id="rId28"/>
    <p:sldId id="305" r:id="rId29"/>
    <p:sldId id="306" r:id="rId30"/>
    <p:sldId id="307" r:id="rId31"/>
    <p:sldId id="313" r:id="rId32"/>
    <p:sldId id="309" r:id="rId33"/>
    <p:sldId id="310" r:id="rId34"/>
    <p:sldId id="311" r:id="rId35"/>
    <p:sldId id="312" r:id="rId36"/>
    <p:sldId id="315" r:id="rId37"/>
    <p:sldId id="316" r:id="rId38"/>
    <p:sldId id="317" r:id="rId39"/>
    <p:sldId id="318" r:id="rId40"/>
    <p:sldId id="320" r:id="rId41"/>
    <p:sldId id="321" r:id="rId42"/>
    <p:sldId id="335" r:id="rId43"/>
    <p:sldId id="336" r:id="rId44"/>
    <p:sldId id="347" r:id="rId45"/>
    <p:sldId id="323" r:id="rId46"/>
    <p:sldId id="322" r:id="rId47"/>
    <p:sldId id="337" r:id="rId48"/>
    <p:sldId id="338" r:id="rId49"/>
    <p:sldId id="339" r:id="rId50"/>
    <p:sldId id="340" r:id="rId51"/>
    <p:sldId id="341" r:id="rId52"/>
    <p:sldId id="343" r:id="rId53"/>
    <p:sldId id="342" r:id="rId54"/>
    <p:sldId id="344" r:id="rId55"/>
    <p:sldId id="345" r:id="rId56"/>
    <p:sldId id="346" r:id="rId57"/>
    <p:sldId id="348" r:id="rId58"/>
    <p:sldId id="349" r:id="rId59"/>
    <p:sldId id="350" r:id="rId60"/>
    <p:sldId id="351" r:id="rId61"/>
    <p:sldId id="297" r:id="rId62"/>
    <p:sldId id="353" r:id="rId63"/>
    <p:sldId id="354" r:id="rId64"/>
    <p:sldId id="359" r:id="rId65"/>
    <p:sldId id="360" r:id="rId66"/>
    <p:sldId id="284" r:id="rId67"/>
    <p:sldId id="361" r:id="rId68"/>
    <p:sldId id="362" r:id="rId69"/>
    <p:sldId id="363" r:id="rId70"/>
    <p:sldId id="326" r:id="rId71"/>
    <p:sldId id="330" r:id="rId72"/>
    <p:sldId id="333" r:id="rId73"/>
    <p:sldId id="364" r:id="rId74"/>
    <p:sldId id="365" r:id="rId7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957" autoAdjust="0"/>
    <p:restoredTop sz="94660"/>
  </p:normalViewPr>
  <p:slideViewPr>
    <p:cSldViewPr snapToGrid="0">
      <p:cViewPr varScale="1">
        <p:scale>
          <a:sx n="62" d="100"/>
          <a:sy n="62" d="100"/>
        </p:scale>
        <p:origin x="675" y="3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Worksheet5.xlsx"/></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6.xml"/><Relationship Id="rId1" Type="http://schemas.microsoft.com/office/2011/relationships/chartStyle" Target="style6.xml"/></Relationships>
</file>

<file path=ppt/charts/_rels/chart8.xml.rels><?xml version="1.0" encoding="UTF-8" standalone="yes"?>
<Relationships xmlns="http://schemas.openxmlformats.org/package/2006/relationships"><Relationship Id="rId1" Type="http://schemas.openxmlformats.org/officeDocument/2006/relationships/package" Target="../embeddings/Microsoft_Excel_Worksheet7.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r>
              <a:rPr lang="en-US"/>
              <a:t>Temperature Differences</a:t>
            </a:r>
          </a:p>
        </c:rich>
      </c:tx>
      <c:overlay val="0"/>
      <c:spPr>
        <a:noFill/>
        <a:ln>
          <a:noFill/>
        </a:ln>
        <a:effectLst/>
      </c:spPr>
      <c:txPr>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Sheet1!$B$1</c:f>
              <c:strCache>
                <c:ptCount val="1"/>
                <c:pt idx="0">
                  <c:v>Temperature</c:v>
                </c:pt>
              </c:strCache>
            </c:strRef>
          </c:tx>
          <c:spPr>
            <a:ln w="34925" cap="rnd">
              <a:solidFill>
                <a:schemeClr val="accent2"/>
              </a:solidFill>
              <a:round/>
            </a:ln>
            <a:effectLst>
              <a:outerShdw blurRad="57150" dist="19050" dir="5400000" algn="ctr" rotWithShape="0">
                <a:srgbClr val="000000">
                  <a:alpha val="63000"/>
                </a:srgbClr>
              </a:outerShdw>
            </a:effectLst>
          </c:spPr>
          <c:marker>
            <c:symbol val="none"/>
          </c:marker>
          <c:cat>
            <c:numRef>
              <c:f>Sheet1!$A$2:$A$138</c:f>
              <c:numCache>
                <c:formatCode>General</c:formatCode>
                <c:ptCount val="137"/>
                <c:pt idx="0">
                  <c:v>1880</c:v>
                </c:pt>
                <c:pt idx="1">
                  <c:v>1881</c:v>
                </c:pt>
                <c:pt idx="2">
                  <c:v>1882</c:v>
                </c:pt>
                <c:pt idx="3">
                  <c:v>1883</c:v>
                </c:pt>
                <c:pt idx="4">
                  <c:v>1884</c:v>
                </c:pt>
                <c:pt idx="5">
                  <c:v>1885</c:v>
                </c:pt>
                <c:pt idx="6">
                  <c:v>1886</c:v>
                </c:pt>
                <c:pt idx="7">
                  <c:v>1887</c:v>
                </c:pt>
                <c:pt idx="8">
                  <c:v>1888</c:v>
                </c:pt>
                <c:pt idx="9">
                  <c:v>1889</c:v>
                </c:pt>
                <c:pt idx="10">
                  <c:v>1890</c:v>
                </c:pt>
                <c:pt idx="11">
                  <c:v>1891</c:v>
                </c:pt>
                <c:pt idx="12">
                  <c:v>1892</c:v>
                </c:pt>
                <c:pt idx="13">
                  <c:v>1893</c:v>
                </c:pt>
                <c:pt idx="14">
                  <c:v>1894</c:v>
                </c:pt>
                <c:pt idx="15">
                  <c:v>1895</c:v>
                </c:pt>
                <c:pt idx="16">
                  <c:v>1896</c:v>
                </c:pt>
                <c:pt idx="17">
                  <c:v>1897</c:v>
                </c:pt>
                <c:pt idx="18">
                  <c:v>1898</c:v>
                </c:pt>
                <c:pt idx="19">
                  <c:v>1899</c:v>
                </c:pt>
                <c:pt idx="20">
                  <c:v>1900</c:v>
                </c:pt>
                <c:pt idx="21">
                  <c:v>1901</c:v>
                </c:pt>
                <c:pt idx="22">
                  <c:v>1902</c:v>
                </c:pt>
                <c:pt idx="23">
                  <c:v>1903</c:v>
                </c:pt>
                <c:pt idx="24">
                  <c:v>1904</c:v>
                </c:pt>
                <c:pt idx="25">
                  <c:v>1905</c:v>
                </c:pt>
                <c:pt idx="26">
                  <c:v>1906</c:v>
                </c:pt>
                <c:pt idx="27">
                  <c:v>1907</c:v>
                </c:pt>
                <c:pt idx="28">
                  <c:v>1908</c:v>
                </c:pt>
                <c:pt idx="29">
                  <c:v>1909</c:v>
                </c:pt>
                <c:pt idx="30">
                  <c:v>1910</c:v>
                </c:pt>
                <c:pt idx="31">
                  <c:v>1911</c:v>
                </c:pt>
                <c:pt idx="32">
                  <c:v>1912</c:v>
                </c:pt>
                <c:pt idx="33">
                  <c:v>1913</c:v>
                </c:pt>
                <c:pt idx="34">
                  <c:v>1914</c:v>
                </c:pt>
                <c:pt idx="35">
                  <c:v>1915</c:v>
                </c:pt>
                <c:pt idx="36">
                  <c:v>1916</c:v>
                </c:pt>
                <c:pt idx="37">
                  <c:v>1917</c:v>
                </c:pt>
                <c:pt idx="38">
                  <c:v>1918</c:v>
                </c:pt>
                <c:pt idx="39">
                  <c:v>1919</c:v>
                </c:pt>
                <c:pt idx="40">
                  <c:v>1920</c:v>
                </c:pt>
                <c:pt idx="41">
                  <c:v>1921</c:v>
                </c:pt>
                <c:pt idx="42">
                  <c:v>1922</c:v>
                </c:pt>
                <c:pt idx="43">
                  <c:v>1923</c:v>
                </c:pt>
                <c:pt idx="44">
                  <c:v>1924</c:v>
                </c:pt>
                <c:pt idx="45">
                  <c:v>1925</c:v>
                </c:pt>
                <c:pt idx="46">
                  <c:v>1926</c:v>
                </c:pt>
                <c:pt idx="47">
                  <c:v>1927</c:v>
                </c:pt>
                <c:pt idx="48">
                  <c:v>1928</c:v>
                </c:pt>
                <c:pt idx="49">
                  <c:v>1929</c:v>
                </c:pt>
                <c:pt idx="50">
                  <c:v>1930</c:v>
                </c:pt>
                <c:pt idx="51">
                  <c:v>1931</c:v>
                </c:pt>
                <c:pt idx="52">
                  <c:v>1932</c:v>
                </c:pt>
                <c:pt idx="53">
                  <c:v>1933</c:v>
                </c:pt>
                <c:pt idx="54">
                  <c:v>1934</c:v>
                </c:pt>
                <c:pt idx="55">
                  <c:v>1935</c:v>
                </c:pt>
                <c:pt idx="56">
                  <c:v>1936</c:v>
                </c:pt>
                <c:pt idx="57">
                  <c:v>1937</c:v>
                </c:pt>
                <c:pt idx="58">
                  <c:v>1938</c:v>
                </c:pt>
                <c:pt idx="59">
                  <c:v>1939</c:v>
                </c:pt>
                <c:pt idx="60">
                  <c:v>1940</c:v>
                </c:pt>
                <c:pt idx="61">
                  <c:v>1941</c:v>
                </c:pt>
                <c:pt idx="62">
                  <c:v>1942</c:v>
                </c:pt>
                <c:pt idx="63">
                  <c:v>1943</c:v>
                </c:pt>
                <c:pt idx="64">
                  <c:v>1944</c:v>
                </c:pt>
                <c:pt idx="65">
                  <c:v>1945</c:v>
                </c:pt>
                <c:pt idx="66">
                  <c:v>1946</c:v>
                </c:pt>
                <c:pt idx="67">
                  <c:v>1947</c:v>
                </c:pt>
                <c:pt idx="68">
                  <c:v>1948</c:v>
                </c:pt>
                <c:pt idx="69">
                  <c:v>1949</c:v>
                </c:pt>
                <c:pt idx="70">
                  <c:v>1950</c:v>
                </c:pt>
                <c:pt idx="71">
                  <c:v>1951</c:v>
                </c:pt>
                <c:pt idx="72">
                  <c:v>1952</c:v>
                </c:pt>
                <c:pt idx="73">
                  <c:v>1953</c:v>
                </c:pt>
                <c:pt idx="74">
                  <c:v>1954</c:v>
                </c:pt>
                <c:pt idx="75">
                  <c:v>1955</c:v>
                </c:pt>
                <c:pt idx="76">
                  <c:v>1956</c:v>
                </c:pt>
                <c:pt idx="77">
                  <c:v>1957</c:v>
                </c:pt>
                <c:pt idx="78">
                  <c:v>1958</c:v>
                </c:pt>
                <c:pt idx="79">
                  <c:v>1959</c:v>
                </c:pt>
                <c:pt idx="80">
                  <c:v>1960</c:v>
                </c:pt>
                <c:pt idx="81">
                  <c:v>1961</c:v>
                </c:pt>
                <c:pt idx="82">
                  <c:v>1962</c:v>
                </c:pt>
                <c:pt idx="83">
                  <c:v>1963</c:v>
                </c:pt>
                <c:pt idx="84">
                  <c:v>1964</c:v>
                </c:pt>
                <c:pt idx="85">
                  <c:v>1965</c:v>
                </c:pt>
                <c:pt idx="86">
                  <c:v>1966</c:v>
                </c:pt>
                <c:pt idx="87">
                  <c:v>1967</c:v>
                </c:pt>
                <c:pt idx="88">
                  <c:v>1968</c:v>
                </c:pt>
                <c:pt idx="89">
                  <c:v>1969</c:v>
                </c:pt>
                <c:pt idx="90">
                  <c:v>1970</c:v>
                </c:pt>
                <c:pt idx="91">
                  <c:v>1971</c:v>
                </c:pt>
                <c:pt idx="92">
                  <c:v>1972</c:v>
                </c:pt>
                <c:pt idx="93">
                  <c:v>1973</c:v>
                </c:pt>
                <c:pt idx="94">
                  <c:v>1974</c:v>
                </c:pt>
                <c:pt idx="95">
                  <c:v>1975</c:v>
                </c:pt>
                <c:pt idx="96">
                  <c:v>1976</c:v>
                </c:pt>
                <c:pt idx="97">
                  <c:v>1977</c:v>
                </c:pt>
                <c:pt idx="98">
                  <c:v>1978</c:v>
                </c:pt>
                <c:pt idx="99">
                  <c:v>1979</c:v>
                </c:pt>
                <c:pt idx="100">
                  <c:v>1980</c:v>
                </c:pt>
                <c:pt idx="101">
                  <c:v>1981</c:v>
                </c:pt>
                <c:pt idx="102">
                  <c:v>1982</c:v>
                </c:pt>
                <c:pt idx="103">
                  <c:v>1983</c:v>
                </c:pt>
                <c:pt idx="104">
                  <c:v>1984</c:v>
                </c:pt>
                <c:pt idx="105">
                  <c:v>1985</c:v>
                </c:pt>
                <c:pt idx="106">
                  <c:v>1986</c:v>
                </c:pt>
                <c:pt idx="107">
                  <c:v>1987</c:v>
                </c:pt>
                <c:pt idx="108">
                  <c:v>1988</c:v>
                </c:pt>
                <c:pt idx="109">
                  <c:v>1989</c:v>
                </c:pt>
                <c:pt idx="110">
                  <c:v>1990</c:v>
                </c:pt>
                <c:pt idx="111">
                  <c:v>1991</c:v>
                </c:pt>
                <c:pt idx="112">
                  <c:v>1992</c:v>
                </c:pt>
                <c:pt idx="113">
                  <c:v>1993</c:v>
                </c:pt>
                <c:pt idx="114">
                  <c:v>1994</c:v>
                </c:pt>
                <c:pt idx="115">
                  <c:v>1995</c:v>
                </c:pt>
                <c:pt idx="116">
                  <c:v>1996</c:v>
                </c:pt>
                <c:pt idx="117">
                  <c:v>1997</c:v>
                </c:pt>
                <c:pt idx="118">
                  <c:v>1998</c:v>
                </c:pt>
                <c:pt idx="119">
                  <c:v>1999</c:v>
                </c:pt>
                <c:pt idx="120">
                  <c:v>2000</c:v>
                </c:pt>
                <c:pt idx="121">
                  <c:v>2001</c:v>
                </c:pt>
                <c:pt idx="122">
                  <c:v>2002</c:v>
                </c:pt>
                <c:pt idx="123">
                  <c:v>2003</c:v>
                </c:pt>
                <c:pt idx="124">
                  <c:v>2004</c:v>
                </c:pt>
                <c:pt idx="125">
                  <c:v>2005</c:v>
                </c:pt>
                <c:pt idx="126">
                  <c:v>2006</c:v>
                </c:pt>
                <c:pt idx="127">
                  <c:v>2007</c:v>
                </c:pt>
                <c:pt idx="128">
                  <c:v>2008</c:v>
                </c:pt>
                <c:pt idx="129">
                  <c:v>2009</c:v>
                </c:pt>
                <c:pt idx="130">
                  <c:v>2010</c:v>
                </c:pt>
                <c:pt idx="131">
                  <c:v>2011</c:v>
                </c:pt>
                <c:pt idx="132">
                  <c:v>2012</c:v>
                </c:pt>
                <c:pt idx="133">
                  <c:v>2013</c:v>
                </c:pt>
                <c:pt idx="134">
                  <c:v>2014</c:v>
                </c:pt>
                <c:pt idx="135">
                  <c:v>2015</c:v>
                </c:pt>
                <c:pt idx="136">
                  <c:v>2016</c:v>
                </c:pt>
              </c:numCache>
            </c:numRef>
          </c:cat>
          <c:val>
            <c:numRef>
              <c:f>Sheet1!$B$2:$B$138</c:f>
              <c:numCache>
                <c:formatCode>General</c:formatCode>
                <c:ptCount val="137"/>
                <c:pt idx="0">
                  <c:v>-0.54583333333333328</c:v>
                </c:pt>
                <c:pt idx="1">
                  <c:v>-0.54583333333333339</c:v>
                </c:pt>
                <c:pt idx="2">
                  <c:v>-0.46249999999999997</c:v>
                </c:pt>
                <c:pt idx="3">
                  <c:v>-0.52416666666666667</c:v>
                </c:pt>
                <c:pt idx="4">
                  <c:v>-0.79083333333333317</c:v>
                </c:pt>
                <c:pt idx="5">
                  <c:v>-0.63833333333333342</c:v>
                </c:pt>
                <c:pt idx="6">
                  <c:v>-0.74333333333333329</c:v>
                </c:pt>
                <c:pt idx="7">
                  <c:v>-0.80166666666666664</c:v>
                </c:pt>
                <c:pt idx="8">
                  <c:v>-0.5541666666666667</c:v>
                </c:pt>
                <c:pt idx="9">
                  <c:v>-0.33083333333333337</c:v>
                </c:pt>
                <c:pt idx="10">
                  <c:v>-0.65333333333333332</c:v>
                </c:pt>
                <c:pt idx="11">
                  <c:v>-0.66</c:v>
                </c:pt>
                <c:pt idx="12">
                  <c:v>-0.59750000000000003</c:v>
                </c:pt>
                <c:pt idx="13">
                  <c:v>-0.6366666666666666</c:v>
                </c:pt>
                <c:pt idx="14">
                  <c:v>-0.50666666666666682</c:v>
                </c:pt>
                <c:pt idx="15">
                  <c:v>-0.42666666666666675</c:v>
                </c:pt>
                <c:pt idx="16">
                  <c:v>-0.36749999999999999</c:v>
                </c:pt>
                <c:pt idx="17">
                  <c:v>-0.27666666666666667</c:v>
                </c:pt>
                <c:pt idx="18">
                  <c:v>-0.43333333333333329</c:v>
                </c:pt>
                <c:pt idx="19">
                  <c:v>-0.35833333333333323</c:v>
                </c:pt>
                <c:pt idx="20">
                  <c:v>-0.20333333333333328</c:v>
                </c:pt>
                <c:pt idx="21">
                  <c:v>-0.20166666666666669</c:v>
                </c:pt>
                <c:pt idx="22">
                  <c:v>-0.39833333333333326</c:v>
                </c:pt>
                <c:pt idx="23">
                  <c:v>-0.45916666666666667</c:v>
                </c:pt>
                <c:pt idx="24">
                  <c:v>-0.57166666666666677</c:v>
                </c:pt>
                <c:pt idx="25">
                  <c:v>-0.39083333333333337</c:v>
                </c:pt>
                <c:pt idx="26">
                  <c:v>-0.29083333333333333</c:v>
                </c:pt>
                <c:pt idx="27">
                  <c:v>-0.58249999999999991</c:v>
                </c:pt>
                <c:pt idx="28">
                  <c:v>-0.4366666666666667</c:v>
                </c:pt>
                <c:pt idx="29">
                  <c:v>-0.45500000000000002</c:v>
                </c:pt>
                <c:pt idx="30">
                  <c:v>-0.38833333333333336</c:v>
                </c:pt>
                <c:pt idx="31">
                  <c:v>-0.40999999999999992</c:v>
                </c:pt>
                <c:pt idx="32">
                  <c:v>-0.38250000000000001</c:v>
                </c:pt>
                <c:pt idx="33">
                  <c:v>-0.37666666666666671</c:v>
                </c:pt>
                <c:pt idx="34">
                  <c:v>-0.12666666666666668</c:v>
                </c:pt>
                <c:pt idx="35">
                  <c:v>-0.11583333333333334</c:v>
                </c:pt>
                <c:pt idx="36">
                  <c:v>-0.36000000000000004</c:v>
                </c:pt>
                <c:pt idx="37">
                  <c:v>-0.56666666666666676</c:v>
                </c:pt>
                <c:pt idx="38">
                  <c:v>-0.49166666666666664</c:v>
                </c:pt>
                <c:pt idx="39">
                  <c:v>-0.245</c:v>
                </c:pt>
                <c:pt idx="40">
                  <c:v>-0.32416666666666671</c:v>
                </c:pt>
                <c:pt idx="41">
                  <c:v>-0.21666666666666667</c:v>
                </c:pt>
                <c:pt idx="42">
                  <c:v>-0.30333333333333334</c:v>
                </c:pt>
                <c:pt idx="43">
                  <c:v>-0.32083333333333336</c:v>
                </c:pt>
                <c:pt idx="44">
                  <c:v>-0.27916666666666673</c:v>
                </c:pt>
                <c:pt idx="45">
                  <c:v>-0.31083333333333329</c:v>
                </c:pt>
                <c:pt idx="46">
                  <c:v>-9.7500000000000017E-2</c:v>
                </c:pt>
                <c:pt idx="47">
                  <c:v>-0.23166666666666666</c:v>
                </c:pt>
                <c:pt idx="48">
                  <c:v>-0.15333333333333338</c:v>
                </c:pt>
                <c:pt idx="49">
                  <c:v>-0.38583333333333331</c:v>
                </c:pt>
                <c:pt idx="50">
                  <c:v>-0.20333333333333337</c:v>
                </c:pt>
                <c:pt idx="51">
                  <c:v>-0.11749999999999998</c:v>
                </c:pt>
                <c:pt idx="52">
                  <c:v>-0.12833333333333333</c:v>
                </c:pt>
                <c:pt idx="53">
                  <c:v>-0.26583333333333331</c:v>
                </c:pt>
                <c:pt idx="54">
                  <c:v>-0.11916666666666668</c:v>
                </c:pt>
                <c:pt idx="55">
                  <c:v>-0.25083333333333335</c:v>
                </c:pt>
                <c:pt idx="56">
                  <c:v>-0.11750000000000001</c:v>
                </c:pt>
                <c:pt idx="57">
                  <c:v>-2.2499999999999996E-2</c:v>
                </c:pt>
                <c:pt idx="58">
                  <c:v>3.833333333333333E-2</c:v>
                </c:pt>
                <c:pt idx="59">
                  <c:v>-0.13166666666666665</c:v>
                </c:pt>
                <c:pt idx="60">
                  <c:v>5.4166666666666675E-2</c:v>
                </c:pt>
                <c:pt idx="61">
                  <c:v>1.5833333333333335E-2</c:v>
                </c:pt>
                <c:pt idx="62">
                  <c:v>2.2499999999999996E-2</c:v>
                </c:pt>
                <c:pt idx="63">
                  <c:v>-3.2499999999999994E-2</c:v>
                </c:pt>
                <c:pt idx="64">
                  <c:v>2.9166666666666664E-2</c:v>
                </c:pt>
                <c:pt idx="65">
                  <c:v>-0.11083333333333334</c:v>
                </c:pt>
                <c:pt idx="66">
                  <c:v>-0.10083333333333333</c:v>
                </c:pt>
                <c:pt idx="67">
                  <c:v>2.4999999999999998E-2</c:v>
                </c:pt>
                <c:pt idx="68">
                  <c:v>-9.1666666666666674E-2</c:v>
                </c:pt>
                <c:pt idx="69">
                  <c:v>-0.12416666666666669</c:v>
                </c:pt>
                <c:pt idx="70">
                  <c:v>-0.23250000000000001</c:v>
                </c:pt>
                <c:pt idx="71">
                  <c:v>-7.4166666666666672E-2</c:v>
                </c:pt>
                <c:pt idx="72">
                  <c:v>-3.5833333333333328E-2</c:v>
                </c:pt>
                <c:pt idx="73">
                  <c:v>5.3333333333333337E-2</c:v>
                </c:pt>
                <c:pt idx="74">
                  <c:v>-0.13916666666666666</c:v>
                </c:pt>
                <c:pt idx="75">
                  <c:v>-0.13166666666666668</c:v>
                </c:pt>
                <c:pt idx="76">
                  <c:v>-0.23500000000000001</c:v>
                </c:pt>
                <c:pt idx="77">
                  <c:v>2.416666666666667E-2</c:v>
                </c:pt>
                <c:pt idx="78">
                  <c:v>6.9999999999999993E-2</c:v>
                </c:pt>
                <c:pt idx="79">
                  <c:v>4.4166666666666667E-2</c:v>
                </c:pt>
                <c:pt idx="80">
                  <c:v>-1.8333333333333337E-2</c:v>
                </c:pt>
                <c:pt idx="81">
                  <c:v>8.5833333333333359E-2</c:v>
                </c:pt>
                <c:pt idx="82">
                  <c:v>2.1666666666666664E-2</c:v>
                </c:pt>
                <c:pt idx="83">
                  <c:v>2.4999999999999998E-2</c:v>
                </c:pt>
                <c:pt idx="84">
                  <c:v>-0.24833333333333332</c:v>
                </c:pt>
                <c:pt idx="85">
                  <c:v>-0.16750000000000001</c:v>
                </c:pt>
                <c:pt idx="86">
                  <c:v>-6.6666666666666666E-2</c:v>
                </c:pt>
                <c:pt idx="87">
                  <c:v>-1.8333333333333337E-2</c:v>
                </c:pt>
                <c:pt idx="88">
                  <c:v>-9.6666666666666665E-2</c:v>
                </c:pt>
                <c:pt idx="89">
                  <c:v>1.4166666666666675E-2</c:v>
                </c:pt>
                <c:pt idx="90">
                  <c:v>6.7500000000000018E-2</c:v>
                </c:pt>
                <c:pt idx="91">
                  <c:v>-6.8333333333333329E-2</c:v>
                </c:pt>
                <c:pt idx="92">
                  <c:v>-1.6666666666666687E-2</c:v>
                </c:pt>
                <c:pt idx="93">
                  <c:v>0.22666666666666668</c:v>
                </c:pt>
                <c:pt idx="94">
                  <c:v>-3.8333333333333337E-2</c:v>
                </c:pt>
                <c:pt idx="95">
                  <c:v>1.5000000000000001E-2</c:v>
                </c:pt>
                <c:pt idx="96">
                  <c:v>-0.17333333333333334</c:v>
                </c:pt>
                <c:pt idx="97">
                  <c:v>0.21</c:v>
                </c:pt>
                <c:pt idx="98">
                  <c:v>0.13749999999999998</c:v>
                </c:pt>
                <c:pt idx="99">
                  <c:v>0.20083333333333334</c:v>
                </c:pt>
                <c:pt idx="100">
                  <c:v>0.34</c:v>
                </c:pt>
                <c:pt idx="101">
                  <c:v>0.43333333333333335</c:v>
                </c:pt>
                <c:pt idx="102">
                  <c:v>0.13166666666666665</c:v>
                </c:pt>
                <c:pt idx="103">
                  <c:v>0.38500000000000001</c:v>
                </c:pt>
                <c:pt idx="104">
                  <c:v>0.21333333333333335</c:v>
                </c:pt>
                <c:pt idx="105">
                  <c:v>0.19499999999999998</c:v>
                </c:pt>
                <c:pt idx="106">
                  <c:v>0.25166666666666665</c:v>
                </c:pt>
                <c:pt idx="107">
                  <c:v>0.40499999999999997</c:v>
                </c:pt>
                <c:pt idx="108">
                  <c:v>0.51333333333333331</c:v>
                </c:pt>
                <c:pt idx="109">
                  <c:v>0.3758333333333333</c:v>
                </c:pt>
                <c:pt idx="110">
                  <c:v>0.52916666666666667</c:v>
                </c:pt>
                <c:pt idx="111">
                  <c:v>0.52333333333333332</c:v>
                </c:pt>
                <c:pt idx="112">
                  <c:v>0.22749999999999995</c:v>
                </c:pt>
                <c:pt idx="113">
                  <c:v>0.26166666666666666</c:v>
                </c:pt>
                <c:pt idx="114">
                  <c:v>0.375</c:v>
                </c:pt>
                <c:pt idx="115">
                  <c:v>0.55166666666666675</c:v>
                </c:pt>
                <c:pt idx="116">
                  <c:v>0.47333333333333338</c:v>
                </c:pt>
                <c:pt idx="117">
                  <c:v>0.53416666666666668</c:v>
                </c:pt>
                <c:pt idx="118">
                  <c:v>0.82916666666666672</c:v>
                </c:pt>
                <c:pt idx="119">
                  <c:v>0.58249999999999991</c:v>
                </c:pt>
                <c:pt idx="120">
                  <c:v>0.56499999999999995</c:v>
                </c:pt>
                <c:pt idx="121">
                  <c:v>0.66499999999999992</c:v>
                </c:pt>
                <c:pt idx="122">
                  <c:v>0.78333333333333355</c:v>
                </c:pt>
                <c:pt idx="123">
                  <c:v>0.76083333333333325</c:v>
                </c:pt>
                <c:pt idx="124">
                  <c:v>0.66833333333333345</c:v>
                </c:pt>
                <c:pt idx="125">
                  <c:v>0.85916666666666686</c:v>
                </c:pt>
                <c:pt idx="126">
                  <c:v>0.755</c:v>
                </c:pt>
                <c:pt idx="127">
                  <c:v>0.83749999999999991</c:v>
                </c:pt>
                <c:pt idx="128">
                  <c:v>0.62916666666666665</c:v>
                </c:pt>
                <c:pt idx="129">
                  <c:v>0.76666666666666672</c:v>
                </c:pt>
                <c:pt idx="130">
                  <c:v>0.90166666666666673</c:v>
                </c:pt>
                <c:pt idx="131">
                  <c:v>0.76499999999999979</c:v>
                </c:pt>
                <c:pt idx="132">
                  <c:v>0.75</c:v>
                </c:pt>
                <c:pt idx="133">
                  <c:v>0.79083333333333339</c:v>
                </c:pt>
                <c:pt idx="134">
                  <c:v>0.8566666666666668</c:v>
                </c:pt>
                <c:pt idx="135">
                  <c:v>0.95166666666666677</c:v>
                </c:pt>
                <c:pt idx="136">
                  <c:v>1.2274999999999998</c:v>
                </c:pt>
              </c:numCache>
            </c:numRef>
          </c:val>
          <c:smooth val="0"/>
          <c:extLst>
            <c:ext xmlns:c16="http://schemas.microsoft.com/office/drawing/2014/chart" uri="{C3380CC4-5D6E-409C-BE32-E72D297353CC}">
              <c16:uniqueId val="{00000000-6ED2-4486-8DAB-23FD4F80AA78}"/>
            </c:ext>
          </c:extLst>
        </c:ser>
        <c:ser>
          <c:idx val="1"/>
          <c:order val="1"/>
          <c:tx>
            <c:strRef>
              <c:f>Sheet1!$C$1</c:f>
              <c:strCache>
                <c:ptCount val="1"/>
                <c:pt idx="0">
                  <c:v>Column1</c:v>
                </c:pt>
              </c:strCache>
            </c:strRef>
          </c:tx>
          <c:spPr>
            <a:ln w="34925" cap="rnd">
              <a:solidFill>
                <a:schemeClr val="accent4"/>
              </a:solidFill>
              <a:round/>
            </a:ln>
            <a:effectLst>
              <a:outerShdw blurRad="57150" dist="19050" dir="5400000" algn="ctr" rotWithShape="0">
                <a:srgbClr val="000000">
                  <a:alpha val="63000"/>
                </a:srgbClr>
              </a:outerShdw>
            </a:effectLst>
          </c:spPr>
          <c:marker>
            <c:symbol val="none"/>
          </c:marker>
          <c:cat>
            <c:numRef>
              <c:f>Sheet1!$A$2:$A$138</c:f>
              <c:numCache>
                <c:formatCode>General</c:formatCode>
                <c:ptCount val="137"/>
                <c:pt idx="0">
                  <c:v>1880</c:v>
                </c:pt>
                <c:pt idx="1">
                  <c:v>1881</c:v>
                </c:pt>
                <c:pt idx="2">
                  <c:v>1882</c:v>
                </c:pt>
                <c:pt idx="3">
                  <c:v>1883</c:v>
                </c:pt>
                <c:pt idx="4">
                  <c:v>1884</c:v>
                </c:pt>
                <c:pt idx="5">
                  <c:v>1885</c:v>
                </c:pt>
                <c:pt idx="6">
                  <c:v>1886</c:v>
                </c:pt>
                <c:pt idx="7">
                  <c:v>1887</c:v>
                </c:pt>
                <c:pt idx="8">
                  <c:v>1888</c:v>
                </c:pt>
                <c:pt idx="9">
                  <c:v>1889</c:v>
                </c:pt>
                <c:pt idx="10">
                  <c:v>1890</c:v>
                </c:pt>
                <c:pt idx="11">
                  <c:v>1891</c:v>
                </c:pt>
                <c:pt idx="12">
                  <c:v>1892</c:v>
                </c:pt>
                <c:pt idx="13">
                  <c:v>1893</c:v>
                </c:pt>
                <c:pt idx="14">
                  <c:v>1894</c:v>
                </c:pt>
                <c:pt idx="15">
                  <c:v>1895</c:v>
                </c:pt>
                <c:pt idx="16">
                  <c:v>1896</c:v>
                </c:pt>
                <c:pt idx="17">
                  <c:v>1897</c:v>
                </c:pt>
                <c:pt idx="18">
                  <c:v>1898</c:v>
                </c:pt>
                <c:pt idx="19">
                  <c:v>1899</c:v>
                </c:pt>
                <c:pt idx="20">
                  <c:v>1900</c:v>
                </c:pt>
                <c:pt idx="21">
                  <c:v>1901</c:v>
                </c:pt>
                <c:pt idx="22">
                  <c:v>1902</c:v>
                </c:pt>
                <c:pt idx="23">
                  <c:v>1903</c:v>
                </c:pt>
                <c:pt idx="24">
                  <c:v>1904</c:v>
                </c:pt>
                <c:pt idx="25">
                  <c:v>1905</c:v>
                </c:pt>
                <c:pt idx="26">
                  <c:v>1906</c:v>
                </c:pt>
                <c:pt idx="27">
                  <c:v>1907</c:v>
                </c:pt>
                <c:pt idx="28">
                  <c:v>1908</c:v>
                </c:pt>
                <c:pt idx="29">
                  <c:v>1909</c:v>
                </c:pt>
                <c:pt idx="30">
                  <c:v>1910</c:v>
                </c:pt>
                <c:pt idx="31">
                  <c:v>1911</c:v>
                </c:pt>
                <c:pt idx="32">
                  <c:v>1912</c:v>
                </c:pt>
                <c:pt idx="33">
                  <c:v>1913</c:v>
                </c:pt>
                <c:pt idx="34">
                  <c:v>1914</c:v>
                </c:pt>
                <c:pt idx="35">
                  <c:v>1915</c:v>
                </c:pt>
                <c:pt idx="36">
                  <c:v>1916</c:v>
                </c:pt>
                <c:pt idx="37">
                  <c:v>1917</c:v>
                </c:pt>
                <c:pt idx="38">
                  <c:v>1918</c:v>
                </c:pt>
                <c:pt idx="39">
                  <c:v>1919</c:v>
                </c:pt>
                <c:pt idx="40">
                  <c:v>1920</c:v>
                </c:pt>
                <c:pt idx="41">
                  <c:v>1921</c:v>
                </c:pt>
                <c:pt idx="42">
                  <c:v>1922</c:v>
                </c:pt>
                <c:pt idx="43">
                  <c:v>1923</c:v>
                </c:pt>
                <c:pt idx="44">
                  <c:v>1924</c:v>
                </c:pt>
                <c:pt idx="45">
                  <c:v>1925</c:v>
                </c:pt>
                <c:pt idx="46">
                  <c:v>1926</c:v>
                </c:pt>
                <c:pt idx="47">
                  <c:v>1927</c:v>
                </c:pt>
                <c:pt idx="48">
                  <c:v>1928</c:v>
                </c:pt>
                <c:pt idx="49">
                  <c:v>1929</c:v>
                </c:pt>
                <c:pt idx="50">
                  <c:v>1930</c:v>
                </c:pt>
                <c:pt idx="51">
                  <c:v>1931</c:v>
                </c:pt>
                <c:pt idx="52">
                  <c:v>1932</c:v>
                </c:pt>
                <c:pt idx="53">
                  <c:v>1933</c:v>
                </c:pt>
                <c:pt idx="54">
                  <c:v>1934</c:v>
                </c:pt>
                <c:pt idx="55">
                  <c:v>1935</c:v>
                </c:pt>
                <c:pt idx="56">
                  <c:v>1936</c:v>
                </c:pt>
                <c:pt idx="57">
                  <c:v>1937</c:v>
                </c:pt>
                <c:pt idx="58">
                  <c:v>1938</c:v>
                </c:pt>
                <c:pt idx="59">
                  <c:v>1939</c:v>
                </c:pt>
                <c:pt idx="60">
                  <c:v>1940</c:v>
                </c:pt>
                <c:pt idx="61">
                  <c:v>1941</c:v>
                </c:pt>
                <c:pt idx="62">
                  <c:v>1942</c:v>
                </c:pt>
                <c:pt idx="63">
                  <c:v>1943</c:v>
                </c:pt>
                <c:pt idx="64">
                  <c:v>1944</c:v>
                </c:pt>
                <c:pt idx="65">
                  <c:v>1945</c:v>
                </c:pt>
                <c:pt idx="66">
                  <c:v>1946</c:v>
                </c:pt>
                <c:pt idx="67">
                  <c:v>1947</c:v>
                </c:pt>
                <c:pt idx="68">
                  <c:v>1948</c:v>
                </c:pt>
                <c:pt idx="69">
                  <c:v>1949</c:v>
                </c:pt>
                <c:pt idx="70">
                  <c:v>1950</c:v>
                </c:pt>
                <c:pt idx="71">
                  <c:v>1951</c:v>
                </c:pt>
                <c:pt idx="72">
                  <c:v>1952</c:v>
                </c:pt>
                <c:pt idx="73">
                  <c:v>1953</c:v>
                </c:pt>
                <c:pt idx="74">
                  <c:v>1954</c:v>
                </c:pt>
                <c:pt idx="75">
                  <c:v>1955</c:v>
                </c:pt>
                <c:pt idx="76">
                  <c:v>1956</c:v>
                </c:pt>
                <c:pt idx="77">
                  <c:v>1957</c:v>
                </c:pt>
                <c:pt idx="78">
                  <c:v>1958</c:v>
                </c:pt>
                <c:pt idx="79">
                  <c:v>1959</c:v>
                </c:pt>
                <c:pt idx="80">
                  <c:v>1960</c:v>
                </c:pt>
                <c:pt idx="81">
                  <c:v>1961</c:v>
                </c:pt>
                <c:pt idx="82">
                  <c:v>1962</c:v>
                </c:pt>
                <c:pt idx="83">
                  <c:v>1963</c:v>
                </c:pt>
                <c:pt idx="84">
                  <c:v>1964</c:v>
                </c:pt>
                <c:pt idx="85">
                  <c:v>1965</c:v>
                </c:pt>
                <c:pt idx="86">
                  <c:v>1966</c:v>
                </c:pt>
                <c:pt idx="87">
                  <c:v>1967</c:v>
                </c:pt>
                <c:pt idx="88">
                  <c:v>1968</c:v>
                </c:pt>
                <c:pt idx="89">
                  <c:v>1969</c:v>
                </c:pt>
                <c:pt idx="90">
                  <c:v>1970</c:v>
                </c:pt>
                <c:pt idx="91">
                  <c:v>1971</c:v>
                </c:pt>
                <c:pt idx="92">
                  <c:v>1972</c:v>
                </c:pt>
                <c:pt idx="93">
                  <c:v>1973</c:v>
                </c:pt>
                <c:pt idx="94">
                  <c:v>1974</c:v>
                </c:pt>
                <c:pt idx="95">
                  <c:v>1975</c:v>
                </c:pt>
                <c:pt idx="96">
                  <c:v>1976</c:v>
                </c:pt>
                <c:pt idx="97">
                  <c:v>1977</c:v>
                </c:pt>
                <c:pt idx="98">
                  <c:v>1978</c:v>
                </c:pt>
                <c:pt idx="99">
                  <c:v>1979</c:v>
                </c:pt>
                <c:pt idx="100">
                  <c:v>1980</c:v>
                </c:pt>
                <c:pt idx="101">
                  <c:v>1981</c:v>
                </c:pt>
                <c:pt idx="102">
                  <c:v>1982</c:v>
                </c:pt>
                <c:pt idx="103">
                  <c:v>1983</c:v>
                </c:pt>
                <c:pt idx="104">
                  <c:v>1984</c:v>
                </c:pt>
                <c:pt idx="105">
                  <c:v>1985</c:v>
                </c:pt>
                <c:pt idx="106">
                  <c:v>1986</c:v>
                </c:pt>
                <c:pt idx="107">
                  <c:v>1987</c:v>
                </c:pt>
                <c:pt idx="108">
                  <c:v>1988</c:v>
                </c:pt>
                <c:pt idx="109">
                  <c:v>1989</c:v>
                </c:pt>
                <c:pt idx="110">
                  <c:v>1990</c:v>
                </c:pt>
                <c:pt idx="111">
                  <c:v>1991</c:v>
                </c:pt>
                <c:pt idx="112">
                  <c:v>1992</c:v>
                </c:pt>
                <c:pt idx="113">
                  <c:v>1993</c:v>
                </c:pt>
                <c:pt idx="114">
                  <c:v>1994</c:v>
                </c:pt>
                <c:pt idx="115">
                  <c:v>1995</c:v>
                </c:pt>
                <c:pt idx="116">
                  <c:v>1996</c:v>
                </c:pt>
                <c:pt idx="117">
                  <c:v>1997</c:v>
                </c:pt>
                <c:pt idx="118">
                  <c:v>1998</c:v>
                </c:pt>
                <c:pt idx="119">
                  <c:v>1999</c:v>
                </c:pt>
                <c:pt idx="120">
                  <c:v>2000</c:v>
                </c:pt>
                <c:pt idx="121">
                  <c:v>2001</c:v>
                </c:pt>
                <c:pt idx="122">
                  <c:v>2002</c:v>
                </c:pt>
                <c:pt idx="123">
                  <c:v>2003</c:v>
                </c:pt>
                <c:pt idx="124">
                  <c:v>2004</c:v>
                </c:pt>
                <c:pt idx="125">
                  <c:v>2005</c:v>
                </c:pt>
                <c:pt idx="126">
                  <c:v>2006</c:v>
                </c:pt>
                <c:pt idx="127">
                  <c:v>2007</c:v>
                </c:pt>
                <c:pt idx="128">
                  <c:v>2008</c:v>
                </c:pt>
                <c:pt idx="129">
                  <c:v>2009</c:v>
                </c:pt>
                <c:pt idx="130">
                  <c:v>2010</c:v>
                </c:pt>
                <c:pt idx="131">
                  <c:v>2011</c:v>
                </c:pt>
                <c:pt idx="132">
                  <c:v>2012</c:v>
                </c:pt>
                <c:pt idx="133">
                  <c:v>2013</c:v>
                </c:pt>
                <c:pt idx="134">
                  <c:v>2014</c:v>
                </c:pt>
                <c:pt idx="135">
                  <c:v>2015</c:v>
                </c:pt>
                <c:pt idx="136">
                  <c:v>2016</c:v>
                </c:pt>
              </c:numCache>
            </c:numRef>
          </c:cat>
          <c:val>
            <c:numRef>
              <c:f>Sheet1!$C$2:$C$138</c:f>
              <c:numCache>
                <c:formatCode>General</c:formatCode>
                <c:ptCount val="137"/>
              </c:numCache>
            </c:numRef>
          </c:val>
          <c:smooth val="0"/>
          <c:extLst>
            <c:ext xmlns:c16="http://schemas.microsoft.com/office/drawing/2014/chart" uri="{C3380CC4-5D6E-409C-BE32-E72D297353CC}">
              <c16:uniqueId val="{00000001-6ED2-4486-8DAB-23FD4F80AA78}"/>
            </c:ext>
          </c:extLst>
        </c:ser>
        <c:ser>
          <c:idx val="2"/>
          <c:order val="2"/>
          <c:tx>
            <c:strRef>
              <c:f>Sheet1!$D$1</c:f>
              <c:strCache>
                <c:ptCount val="1"/>
                <c:pt idx="0">
                  <c:v>Column2</c:v>
                </c:pt>
              </c:strCache>
            </c:strRef>
          </c:tx>
          <c:spPr>
            <a:ln w="34925" cap="rnd">
              <a:solidFill>
                <a:schemeClr val="accent6"/>
              </a:solidFill>
              <a:round/>
            </a:ln>
            <a:effectLst>
              <a:outerShdw blurRad="57150" dist="19050" dir="5400000" algn="ctr" rotWithShape="0">
                <a:srgbClr val="000000">
                  <a:alpha val="63000"/>
                </a:srgbClr>
              </a:outerShdw>
            </a:effectLst>
          </c:spPr>
          <c:marker>
            <c:symbol val="none"/>
          </c:marker>
          <c:cat>
            <c:numRef>
              <c:f>Sheet1!$A$2:$A$138</c:f>
              <c:numCache>
                <c:formatCode>General</c:formatCode>
                <c:ptCount val="137"/>
                <c:pt idx="0">
                  <c:v>1880</c:v>
                </c:pt>
                <c:pt idx="1">
                  <c:v>1881</c:v>
                </c:pt>
                <c:pt idx="2">
                  <c:v>1882</c:v>
                </c:pt>
                <c:pt idx="3">
                  <c:v>1883</c:v>
                </c:pt>
                <c:pt idx="4">
                  <c:v>1884</c:v>
                </c:pt>
                <c:pt idx="5">
                  <c:v>1885</c:v>
                </c:pt>
                <c:pt idx="6">
                  <c:v>1886</c:v>
                </c:pt>
                <c:pt idx="7">
                  <c:v>1887</c:v>
                </c:pt>
                <c:pt idx="8">
                  <c:v>1888</c:v>
                </c:pt>
                <c:pt idx="9">
                  <c:v>1889</c:v>
                </c:pt>
                <c:pt idx="10">
                  <c:v>1890</c:v>
                </c:pt>
                <c:pt idx="11">
                  <c:v>1891</c:v>
                </c:pt>
                <c:pt idx="12">
                  <c:v>1892</c:v>
                </c:pt>
                <c:pt idx="13">
                  <c:v>1893</c:v>
                </c:pt>
                <c:pt idx="14">
                  <c:v>1894</c:v>
                </c:pt>
                <c:pt idx="15">
                  <c:v>1895</c:v>
                </c:pt>
                <c:pt idx="16">
                  <c:v>1896</c:v>
                </c:pt>
                <c:pt idx="17">
                  <c:v>1897</c:v>
                </c:pt>
                <c:pt idx="18">
                  <c:v>1898</c:v>
                </c:pt>
                <c:pt idx="19">
                  <c:v>1899</c:v>
                </c:pt>
                <c:pt idx="20">
                  <c:v>1900</c:v>
                </c:pt>
                <c:pt idx="21">
                  <c:v>1901</c:v>
                </c:pt>
                <c:pt idx="22">
                  <c:v>1902</c:v>
                </c:pt>
                <c:pt idx="23">
                  <c:v>1903</c:v>
                </c:pt>
                <c:pt idx="24">
                  <c:v>1904</c:v>
                </c:pt>
                <c:pt idx="25">
                  <c:v>1905</c:v>
                </c:pt>
                <c:pt idx="26">
                  <c:v>1906</c:v>
                </c:pt>
                <c:pt idx="27">
                  <c:v>1907</c:v>
                </c:pt>
                <c:pt idx="28">
                  <c:v>1908</c:v>
                </c:pt>
                <c:pt idx="29">
                  <c:v>1909</c:v>
                </c:pt>
                <c:pt idx="30">
                  <c:v>1910</c:v>
                </c:pt>
                <c:pt idx="31">
                  <c:v>1911</c:v>
                </c:pt>
                <c:pt idx="32">
                  <c:v>1912</c:v>
                </c:pt>
                <c:pt idx="33">
                  <c:v>1913</c:v>
                </c:pt>
                <c:pt idx="34">
                  <c:v>1914</c:v>
                </c:pt>
                <c:pt idx="35">
                  <c:v>1915</c:v>
                </c:pt>
                <c:pt idx="36">
                  <c:v>1916</c:v>
                </c:pt>
                <c:pt idx="37">
                  <c:v>1917</c:v>
                </c:pt>
                <c:pt idx="38">
                  <c:v>1918</c:v>
                </c:pt>
                <c:pt idx="39">
                  <c:v>1919</c:v>
                </c:pt>
                <c:pt idx="40">
                  <c:v>1920</c:v>
                </c:pt>
                <c:pt idx="41">
                  <c:v>1921</c:v>
                </c:pt>
                <c:pt idx="42">
                  <c:v>1922</c:v>
                </c:pt>
                <c:pt idx="43">
                  <c:v>1923</c:v>
                </c:pt>
                <c:pt idx="44">
                  <c:v>1924</c:v>
                </c:pt>
                <c:pt idx="45">
                  <c:v>1925</c:v>
                </c:pt>
                <c:pt idx="46">
                  <c:v>1926</c:v>
                </c:pt>
                <c:pt idx="47">
                  <c:v>1927</c:v>
                </c:pt>
                <c:pt idx="48">
                  <c:v>1928</c:v>
                </c:pt>
                <c:pt idx="49">
                  <c:v>1929</c:v>
                </c:pt>
                <c:pt idx="50">
                  <c:v>1930</c:v>
                </c:pt>
                <c:pt idx="51">
                  <c:v>1931</c:v>
                </c:pt>
                <c:pt idx="52">
                  <c:v>1932</c:v>
                </c:pt>
                <c:pt idx="53">
                  <c:v>1933</c:v>
                </c:pt>
                <c:pt idx="54">
                  <c:v>1934</c:v>
                </c:pt>
                <c:pt idx="55">
                  <c:v>1935</c:v>
                </c:pt>
                <c:pt idx="56">
                  <c:v>1936</c:v>
                </c:pt>
                <c:pt idx="57">
                  <c:v>1937</c:v>
                </c:pt>
                <c:pt idx="58">
                  <c:v>1938</c:v>
                </c:pt>
                <c:pt idx="59">
                  <c:v>1939</c:v>
                </c:pt>
                <c:pt idx="60">
                  <c:v>1940</c:v>
                </c:pt>
                <c:pt idx="61">
                  <c:v>1941</c:v>
                </c:pt>
                <c:pt idx="62">
                  <c:v>1942</c:v>
                </c:pt>
                <c:pt idx="63">
                  <c:v>1943</c:v>
                </c:pt>
                <c:pt idx="64">
                  <c:v>1944</c:v>
                </c:pt>
                <c:pt idx="65">
                  <c:v>1945</c:v>
                </c:pt>
                <c:pt idx="66">
                  <c:v>1946</c:v>
                </c:pt>
                <c:pt idx="67">
                  <c:v>1947</c:v>
                </c:pt>
                <c:pt idx="68">
                  <c:v>1948</c:v>
                </c:pt>
                <c:pt idx="69">
                  <c:v>1949</c:v>
                </c:pt>
                <c:pt idx="70">
                  <c:v>1950</c:v>
                </c:pt>
                <c:pt idx="71">
                  <c:v>1951</c:v>
                </c:pt>
                <c:pt idx="72">
                  <c:v>1952</c:v>
                </c:pt>
                <c:pt idx="73">
                  <c:v>1953</c:v>
                </c:pt>
                <c:pt idx="74">
                  <c:v>1954</c:v>
                </c:pt>
                <c:pt idx="75">
                  <c:v>1955</c:v>
                </c:pt>
                <c:pt idx="76">
                  <c:v>1956</c:v>
                </c:pt>
                <c:pt idx="77">
                  <c:v>1957</c:v>
                </c:pt>
                <c:pt idx="78">
                  <c:v>1958</c:v>
                </c:pt>
                <c:pt idx="79">
                  <c:v>1959</c:v>
                </c:pt>
                <c:pt idx="80">
                  <c:v>1960</c:v>
                </c:pt>
                <c:pt idx="81">
                  <c:v>1961</c:v>
                </c:pt>
                <c:pt idx="82">
                  <c:v>1962</c:v>
                </c:pt>
                <c:pt idx="83">
                  <c:v>1963</c:v>
                </c:pt>
                <c:pt idx="84">
                  <c:v>1964</c:v>
                </c:pt>
                <c:pt idx="85">
                  <c:v>1965</c:v>
                </c:pt>
                <c:pt idx="86">
                  <c:v>1966</c:v>
                </c:pt>
                <c:pt idx="87">
                  <c:v>1967</c:v>
                </c:pt>
                <c:pt idx="88">
                  <c:v>1968</c:v>
                </c:pt>
                <c:pt idx="89">
                  <c:v>1969</c:v>
                </c:pt>
                <c:pt idx="90">
                  <c:v>1970</c:v>
                </c:pt>
                <c:pt idx="91">
                  <c:v>1971</c:v>
                </c:pt>
                <c:pt idx="92">
                  <c:v>1972</c:v>
                </c:pt>
                <c:pt idx="93">
                  <c:v>1973</c:v>
                </c:pt>
                <c:pt idx="94">
                  <c:v>1974</c:v>
                </c:pt>
                <c:pt idx="95">
                  <c:v>1975</c:v>
                </c:pt>
                <c:pt idx="96">
                  <c:v>1976</c:v>
                </c:pt>
                <c:pt idx="97">
                  <c:v>1977</c:v>
                </c:pt>
                <c:pt idx="98">
                  <c:v>1978</c:v>
                </c:pt>
                <c:pt idx="99">
                  <c:v>1979</c:v>
                </c:pt>
                <c:pt idx="100">
                  <c:v>1980</c:v>
                </c:pt>
                <c:pt idx="101">
                  <c:v>1981</c:v>
                </c:pt>
                <c:pt idx="102">
                  <c:v>1982</c:v>
                </c:pt>
                <c:pt idx="103">
                  <c:v>1983</c:v>
                </c:pt>
                <c:pt idx="104">
                  <c:v>1984</c:v>
                </c:pt>
                <c:pt idx="105">
                  <c:v>1985</c:v>
                </c:pt>
                <c:pt idx="106">
                  <c:v>1986</c:v>
                </c:pt>
                <c:pt idx="107">
                  <c:v>1987</c:v>
                </c:pt>
                <c:pt idx="108">
                  <c:v>1988</c:v>
                </c:pt>
                <c:pt idx="109">
                  <c:v>1989</c:v>
                </c:pt>
                <c:pt idx="110">
                  <c:v>1990</c:v>
                </c:pt>
                <c:pt idx="111">
                  <c:v>1991</c:v>
                </c:pt>
                <c:pt idx="112">
                  <c:v>1992</c:v>
                </c:pt>
                <c:pt idx="113">
                  <c:v>1993</c:v>
                </c:pt>
                <c:pt idx="114">
                  <c:v>1994</c:v>
                </c:pt>
                <c:pt idx="115">
                  <c:v>1995</c:v>
                </c:pt>
                <c:pt idx="116">
                  <c:v>1996</c:v>
                </c:pt>
                <c:pt idx="117">
                  <c:v>1997</c:v>
                </c:pt>
                <c:pt idx="118">
                  <c:v>1998</c:v>
                </c:pt>
                <c:pt idx="119">
                  <c:v>1999</c:v>
                </c:pt>
                <c:pt idx="120">
                  <c:v>2000</c:v>
                </c:pt>
                <c:pt idx="121">
                  <c:v>2001</c:v>
                </c:pt>
                <c:pt idx="122">
                  <c:v>2002</c:v>
                </c:pt>
                <c:pt idx="123">
                  <c:v>2003</c:v>
                </c:pt>
                <c:pt idx="124">
                  <c:v>2004</c:v>
                </c:pt>
                <c:pt idx="125">
                  <c:v>2005</c:v>
                </c:pt>
                <c:pt idx="126">
                  <c:v>2006</c:v>
                </c:pt>
                <c:pt idx="127">
                  <c:v>2007</c:v>
                </c:pt>
                <c:pt idx="128">
                  <c:v>2008</c:v>
                </c:pt>
                <c:pt idx="129">
                  <c:v>2009</c:v>
                </c:pt>
                <c:pt idx="130">
                  <c:v>2010</c:v>
                </c:pt>
                <c:pt idx="131">
                  <c:v>2011</c:v>
                </c:pt>
                <c:pt idx="132">
                  <c:v>2012</c:v>
                </c:pt>
                <c:pt idx="133">
                  <c:v>2013</c:v>
                </c:pt>
                <c:pt idx="134">
                  <c:v>2014</c:v>
                </c:pt>
                <c:pt idx="135">
                  <c:v>2015</c:v>
                </c:pt>
                <c:pt idx="136">
                  <c:v>2016</c:v>
                </c:pt>
              </c:numCache>
            </c:numRef>
          </c:cat>
          <c:val>
            <c:numRef>
              <c:f>Sheet1!$D$2:$D$138</c:f>
              <c:numCache>
                <c:formatCode>General</c:formatCode>
                <c:ptCount val="137"/>
              </c:numCache>
            </c:numRef>
          </c:val>
          <c:smooth val="0"/>
          <c:extLst>
            <c:ext xmlns:c16="http://schemas.microsoft.com/office/drawing/2014/chart" uri="{C3380CC4-5D6E-409C-BE32-E72D297353CC}">
              <c16:uniqueId val="{00000002-6ED2-4486-8DAB-23FD4F80AA78}"/>
            </c:ext>
          </c:extLst>
        </c:ser>
        <c:dLbls>
          <c:showLegendKey val="0"/>
          <c:showVal val="0"/>
          <c:showCatName val="0"/>
          <c:showSerName val="0"/>
          <c:showPercent val="0"/>
          <c:showBubbleSize val="0"/>
        </c:dLbls>
        <c:smooth val="0"/>
        <c:axId val="588268504"/>
        <c:axId val="588267848"/>
      </c:lineChart>
      <c:catAx>
        <c:axId val="588268504"/>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88267848"/>
        <c:crosses val="autoZero"/>
        <c:auto val="1"/>
        <c:lblAlgn val="ctr"/>
        <c:lblOffset val="100"/>
        <c:noMultiLvlLbl val="0"/>
      </c:catAx>
      <c:valAx>
        <c:axId val="58826784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88268504"/>
        <c:crosses val="autoZero"/>
        <c:crossBetween val="between"/>
      </c:valAx>
      <c:spPr>
        <a:noFill/>
        <a:ln>
          <a:noFill/>
        </a:ln>
        <a:effectLst/>
      </c:spPr>
    </c:plotArea>
    <c:legend>
      <c:legendPos val="b"/>
      <c:layout>
        <c:manualLayout>
          <c:xMode val="edge"/>
          <c:yMode val="edge"/>
          <c:x val="0.29073548228346457"/>
          <c:y val="0.93797515145330024"/>
          <c:w val="0.17165391240157479"/>
          <c:h val="4.7962349411764922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r>
              <a:rPr lang="en-US" dirty="0"/>
              <a:t>Temperature Worldwide</a:t>
            </a:r>
            <a:r>
              <a:rPr lang="en-US" baseline="0" dirty="0"/>
              <a:t> Average</a:t>
            </a:r>
            <a:endParaRPr lang="en-US" dirty="0"/>
          </a:p>
        </c:rich>
      </c:tx>
      <c:overlay val="0"/>
      <c:spPr>
        <a:noFill/>
        <a:ln>
          <a:noFill/>
        </a:ln>
        <a:effectLst/>
      </c:spPr>
      <c:txPr>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Sheet1!$B$1</c:f>
              <c:strCache>
                <c:ptCount val="1"/>
                <c:pt idx="0">
                  <c:v>Temperature</c:v>
                </c:pt>
              </c:strCache>
            </c:strRef>
          </c:tx>
          <c:spPr>
            <a:ln w="34925" cap="rnd">
              <a:solidFill>
                <a:schemeClr val="accent2"/>
              </a:solidFill>
              <a:round/>
            </a:ln>
            <a:effectLst>
              <a:outerShdw blurRad="57150" dist="19050" dir="5400000" algn="ctr" rotWithShape="0">
                <a:srgbClr val="000000">
                  <a:alpha val="63000"/>
                </a:srgbClr>
              </a:outerShdw>
            </a:effectLst>
          </c:spPr>
          <c:marker>
            <c:symbol val="none"/>
          </c:marker>
          <c:cat>
            <c:numRef>
              <c:f>Sheet1!$A$2:$A$138</c:f>
              <c:numCache>
                <c:formatCode>General</c:formatCode>
                <c:ptCount val="137"/>
                <c:pt idx="0">
                  <c:v>1880</c:v>
                </c:pt>
                <c:pt idx="1">
                  <c:v>1881</c:v>
                </c:pt>
                <c:pt idx="2">
                  <c:v>1882</c:v>
                </c:pt>
                <c:pt idx="3">
                  <c:v>1883</c:v>
                </c:pt>
                <c:pt idx="4">
                  <c:v>1884</c:v>
                </c:pt>
                <c:pt idx="5">
                  <c:v>1885</c:v>
                </c:pt>
                <c:pt idx="6">
                  <c:v>1886</c:v>
                </c:pt>
                <c:pt idx="7">
                  <c:v>1887</c:v>
                </c:pt>
                <c:pt idx="8">
                  <c:v>1888</c:v>
                </c:pt>
                <c:pt idx="9">
                  <c:v>1889</c:v>
                </c:pt>
                <c:pt idx="10">
                  <c:v>1890</c:v>
                </c:pt>
                <c:pt idx="11">
                  <c:v>1891</c:v>
                </c:pt>
                <c:pt idx="12">
                  <c:v>1892</c:v>
                </c:pt>
                <c:pt idx="13">
                  <c:v>1893</c:v>
                </c:pt>
                <c:pt idx="14">
                  <c:v>1894</c:v>
                </c:pt>
                <c:pt idx="15">
                  <c:v>1895</c:v>
                </c:pt>
                <c:pt idx="16">
                  <c:v>1896</c:v>
                </c:pt>
                <c:pt idx="17">
                  <c:v>1897</c:v>
                </c:pt>
                <c:pt idx="18">
                  <c:v>1898</c:v>
                </c:pt>
                <c:pt idx="19">
                  <c:v>1899</c:v>
                </c:pt>
                <c:pt idx="20">
                  <c:v>1900</c:v>
                </c:pt>
                <c:pt idx="21">
                  <c:v>1901</c:v>
                </c:pt>
                <c:pt idx="22">
                  <c:v>1902</c:v>
                </c:pt>
                <c:pt idx="23">
                  <c:v>1903</c:v>
                </c:pt>
                <c:pt idx="24">
                  <c:v>1904</c:v>
                </c:pt>
                <c:pt idx="25">
                  <c:v>1905</c:v>
                </c:pt>
                <c:pt idx="26">
                  <c:v>1906</c:v>
                </c:pt>
                <c:pt idx="27">
                  <c:v>1907</c:v>
                </c:pt>
                <c:pt idx="28">
                  <c:v>1908</c:v>
                </c:pt>
                <c:pt idx="29">
                  <c:v>1909</c:v>
                </c:pt>
                <c:pt idx="30">
                  <c:v>1910</c:v>
                </c:pt>
                <c:pt idx="31">
                  <c:v>1911</c:v>
                </c:pt>
                <c:pt idx="32">
                  <c:v>1912</c:v>
                </c:pt>
                <c:pt idx="33">
                  <c:v>1913</c:v>
                </c:pt>
                <c:pt idx="34">
                  <c:v>1914</c:v>
                </c:pt>
                <c:pt idx="35">
                  <c:v>1915</c:v>
                </c:pt>
                <c:pt idx="36">
                  <c:v>1916</c:v>
                </c:pt>
                <c:pt idx="37">
                  <c:v>1917</c:v>
                </c:pt>
                <c:pt idx="38">
                  <c:v>1918</c:v>
                </c:pt>
                <c:pt idx="39">
                  <c:v>1919</c:v>
                </c:pt>
                <c:pt idx="40">
                  <c:v>1920</c:v>
                </c:pt>
                <c:pt idx="41">
                  <c:v>1921</c:v>
                </c:pt>
                <c:pt idx="42">
                  <c:v>1922</c:v>
                </c:pt>
                <c:pt idx="43">
                  <c:v>1923</c:v>
                </c:pt>
                <c:pt idx="44">
                  <c:v>1924</c:v>
                </c:pt>
                <c:pt idx="45">
                  <c:v>1925</c:v>
                </c:pt>
                <c:pt idx="46">
                  <c:v>1926</c:v>
                </c:pt>
                <c:pt idx="47">
                  <c:v>1927</c:v>
                </c:pt>
                <c:pt idx="48">
                  <c:v>1928</c:v>
                </c:pt>
                <c:pt idx="49">
                  <c:v>1929</c:v>
                </c:pt>
                <c:pt idx="50">
                  <c:v>1930</c:v>
                </c:pt>
                <c:pt idx="51">
                  <c:v>1931</c:v>
                </c:pt>
                <c:pt idx="52">
                  <c:v>1932</c:v>
                </c:pt>
                <c:pt idx="53">
                  <c:v>1933</c:v>
                </c:pt>
                <c:pt idx="54">
                  <c:v>1934</c:v>
                </c:pt>
                <c:pt idx="55">
                  <c:v>1935</c:v>
                </c:pt>
                <c:pt idx="56">
                  <c:v>1936</c:v>
                </c:pt>
                <c:pt idx="57">
                  <c:v>1937</c:v>
                </c:pt>
                <c:pt idx="58">
                  <c:v>1938</c:v>
                </c:pt>
                <c:pt idx="59">
                  <c:v>1939</c:v>
                </c:pt>
                <c:pt idx="60">
                  <c:v>1940</c:v>
                </c:pt>
                <c:pt idx="61">
                  <c:v>1941</c:v>
                </c:pt>
                <c:pt idx="62">
                  <c:v>1942</c:v>
                </c:pt>
                <c:pt idx="63">
                  <c:v>1943</c:v>
                </c:pt>
                <c:pt idx="64">
                  <c:v>1944</c:v>
                </c:pt>
                <c:pt idx="65">
                  <c:v>1945</c:v>
                </c:pt>
                <c:pt idx="66">
                  <c:v>1946</c:v>
                </c:pt>
                <c:pt idx="67">
                  <c:v>1947</c:v>
                </c:pt>
                <c:pt idx="68">
                  <c:v>1948</c:v>
                </c:pt>
                <c:pt idx="69">
                  <c:v>1949</c:v>
                </c:pt>
                <c:pt idx="70">
                  <c:v>1950</c:v>
                </c:pt>
                <c:pt idx="71">
                  <c:v>1951</c:v>
                </c:pt>
                <c:pt idx="72">
                  <c:v>1952</c:v>
                </c:pt>
                <c:pt idx="73">
                  <c:v>1953</c:v>
                </c:pt>
                <c:pt idx="74">
                  <c:v>1954</c:v>
                </c:pt>
                <c:pt idx="75">
                  <c:v>1955</c:v>
                </c:pt>
                <c:pt idx="76">
                  <c:v>1956</c:v>
                </c:pt>
                <c:pt idx="77">
                  <c:v>1957</c:v>
                </c:pt>
                <c:pt idx="78">
                  <c:v>1958</c:v>
                </c:pt>
                <c:pt idx="79">
                  <c:v>1959</c:v>
                </c:pt>
                <c:pt idx="80">
                  <c:v>1960</c:v>
                </c:pt>
                <c:pt idx="81">
                  <c:v>1961</c:v>
                </c:pt>
                <c:pt idx="82">
                  <c:v>1962</c:v>
                </c:pt>
                <c:pt idx="83">
                  <c:v>1963</c:v>
                </c:pt>
                <c:pt idx="84">
                  <c:v>1964</c:v>
                </c:pt>
                <c:pt idx="85">
                  <c:v>1965</c:v>
                </c:pt>
                <c:pt idx="86">
                  <c:v>1966</c:v>
                </c:pt>
                <c:pt idx="87">
                  <c:v>1967</c:v>
                </c:pt>
                <c:pt idx="88">
                  <c:v>1968</c:v>
                </c:pt>
                <c:pt idx="89">
                  <c:v>1969</c:v>
                </c:pt>
                <c:pt idx="90">
                  <c:v>1970</c:v>
                </c:pt>
                <c:pt idx="91">
                  <c:v>1971</c:v>
                </c:pt>
                <c:pt idx="92">
                  <c:v>1972</c:v>
                </c:pt>
                <c:pt idx="93">
                  <c:v>1973</c:v>
                </c:pt>
                <c:pt idx="94">
                  <c:v>1974</c:v>
                </c:pt>
                <c:pt idx="95">
                  <c:v>1975</c:v>
                </c:pt>
                <c:pt idx="96">
                  <c:v>1976</c:v>
                </c:pt>
                <c:pt idx="97">
                  <c:v>1977</c:v>
                </c:pt>
                <c:pt idx="98">
                  <c:v>1978</c:v>
                </c:pt>
                <c:pt idx="99">
                  <c:v>1979</c:v>
                </c:pt>
                <c:pt idx="100">
                  <c:v>1980</c:v>
                </c:pt>
                <c:pt idx="101">
                  <c:v>1981</c:v>
                </c:pt>
                <c:pt idx="102">
                  <c:v>1982</c:v>
                </c:pt>
                <c:pt idx="103">
                  <c:v>1983</c:v>
                </c:pt>
                <c:pt idx="104">
                  <c:v>1984</c:v>
                </c:pt>
                <c:pt idx="105">
                  <c:v>1985</c:v>
                </c:pt>
                <c:pt idx="106">
                  <c:v>1986</c:v>
                </c:pt>
                <c:pt idx="107">
                  <c:v>1987</c:v>
                </c:pt>
                <c:pt idx="108">
                  <c:v>1988</c:v>
                </c:pt>
                <c:pt idx="109">
                  <c:v>1989</c:v>
                </c:pt>
                <c:pt idx="110">
                  <c:v>1990</c:v>
                </c:pt>
                <c:pt idx="111">
                  <c:v>1991</c:v>
                </c:pt>
                <c:pt idx="112">
                  <c:v>1992</c:v>
                </c:pt>
                <c:pt idx="113">
                  <c:v>1993</c:v>
                </c:pt>
                <c:pt idx="114">
                  <c:v>1994</c:v>
                </c:pt>
                <c:pt idx="115">
                  <c:v>1995</c:v>
                </c:pt>
                <c:pt idx="116">
                  <c:v>1996</c:v>
                </c:pt>
                <c:pt idx="117">
                  <c:v>1997</c:v>
                </c:pt>
                <c:pt idx="118">
                  <c:v>1998</c:v>
                </c:pt>
                <c:pt idx="119">
                  <c:v>1999</c:v>
                </c:pt>
                <c:pt idx="120">
                  <c:v>2000</c:v>
                </c:pt>
                <c:pt idx="121">
                  <c:v>2001</c:v>
                </c:pt>
                <c:pt idx="122">
                  <c:v>2002</c:v>
                </c:pt>
                <c:pt idx="123">
                  <c:v>2003</c:v>
                </c:pt>
                <c:pt idx="124">
                  <c:v>2004</c:v>
                </c:pt>
                <c:pt idx="125">
                  <c:v>2005</c:v>
                </c:pt>
                <c:pt idx="126">
                  <c:v>2006</c:v>
                </c:pt>
                <c:pt idx="127">
                  <c:v>2007</c:v>
                </c:pt>
                <c:pt idx="128">
                  <c:v>2008</c:v>
                </c:pt>
                <c:pt idx="129">
                  <c:v>2009</c:v>
                </c:pt>
                <c:pt idx="130">
                  <c:v>2010</c:v>
                </c:pt>
                <c:pt idx="131">
                  <c:v>2011</c:v>
                </c:pt>
                <c:pt idx="132">
                  <c:v>2012</c:v>
                </c:pt>
                <c:pt idx="133">
                  <c:v>2013</c:v>
                </c:pt>
                <c:pt idx="134">
                  <c:v>2014</c:v>
                </c:pt>
                <c:pt idx="135">
                  <c:v>2015</c:v>
                </c:pt>
                <c:pt idx="136">
                  <c:v>2016</c:v>
                </c:pt>
              </c:numCache>
            </c:numRef>
          </c:cat>
          <c:val>
            <c:numRef>
              <c:f>Sheet1!$B$2:$B$138</c:f>
              <c:numCache>
                <c:formatCode>General</c:formatCode>
                <c:ptCount val="137"/>
                <c:pt idx="0">
                  <c:v>13.454166666666667</c:v>
                </c:pt>
                <c:pt idx="1">
                  <c:v>13.454166666666666</c:v>
                </c:pt>
                <c:pt idx="2">
                  <c:v>13.5375</c:v>
                </c:pt>
                <c:pt idx="3">
                  <c:v>13.475833333333334</c:v>
                </c:pt>
                <c:pt idx="4">
                  <c:v>13.209166666666667</c:v>
                </c:pt>
                <c:pt idx="5">
                  <c:v>13.361666666666666</c:v>
                </c:pt>
                <c:pt idx="6">
                  <c:v>13.256666666666666</c:v>
                </c:pt>
                <c:pt idx="7">
                  <c:v>13.198333333333334</c:v>
                </c:pt>
                <c:pt idx="8">
                  <c:v>13.445833333333333</c:v>
                </c:pt>
                <c:pt idx="9">
                  <c:v>13.669166666666667</c:v>
                </c:pt>
                <c:pt idx="10">
                  <c:v>13.346666666666668</c:v>
                </c:pt>
                <c:pt idx="11">
                  <c:v>13.34</c:v>
                </c:pt>
                <c:pt idx="12">
                  <c:v>13.4025</c:v>
                </c:pt>
                <c:pt idx="13">
                  <c:v>13.363333333333333</c:v>
                </c:pt>
                <c:pt idx="14">
                  <c:v>13.493333333333332</c:v>
                </c:pt>
                <c:pt idx="15">
                  <c:v>13.573333333333334</c:v>
                </c:pt>
                <c:pt idx="16">
                  <c:v>13.6325</c:v>
                </c:pt>
                <c:pt idx="17">
                  <c:v>13.723333333333333</c:v>
                </c:pt>
                <c:pt idx="18">
                  <c:v>13.566666666666666</c:v>
                </c:pt>
                <c:pt idx="19">
                  <c:v>13.641666666666667</c:v>
                </c:pt>
                <c:pt idx="20">
                  <c:v>13.796666666666667</c:v>
                </c:pt>
                <c:pt idx="21">
                  <c:v>13.798333333333334</c:v>
                </c:pt>
                <c:pt idx="22">
                  <c:v>13.601666666666667</c:v>
                </c:pt>
                <c:pt idx="23">
                  <c:v>13.540833333333333</c:v>
                </c:pt>
                <c:pt idx="24">
                  <c:v>13.428333333333333</c:v>
                </c:pt>
                <c:pt idx="25">
                  <c:v>13.609166666666667</c:v>
                </c:pt>
                <c:pt idx="26">
                  <c:v>13.709166666666667</c:v>
                </c:pt>
                <c:pt idx="27">
                  <c:v>13.4175</c:v>
                </c:pt>
                <c:pt idx="28">
                  <c:v>13.563333333333333</c:v>
                </c:pt>
                <c:pt idx="29">
                  <c:v>13.545</c:v>
                </c:pt>
                <c:pt idx="30">
                  <c:v>13.611666666666666</c:v>
                </c:pt>
                <c:pt idx="31">
                  <c:v>13.59</c:v>
                </c:pt>
                <c:pt idx="32">
                  <c:v>13.6175</c:v>
                </c:pt>
                <c:pt idx="33">
                  <c:v>13.623333333333333</c:v>
                </c:pt>
                <c:pt idx="34">
                  <c:v>13.873333333333333</c:v>
                </c:pt>
                <c:pt idx="35">
                  <c:v>13.884166666666667</c:v>
                </c:pt>
                <c:pt idx="36">
                  <c:v>13.64</c:v>
                </c:pt>
                <c:pt idx="37">
                  <c:v>13.433333333333334</c:v>
                </c:pt>
                <c:pt idx="38">
                  <c:v>13.508333333333333</c:v>
                </c:pt>
                <c:pt idx="39">
                  <c:v>13.755000000000001</c:v>
                </c:pt>
                <c:pt idx="40">
                  <c:v>13.675833333333333</c:v>
                </c:pt>
                <c:pt idx="41">
                  <c:v>13.783333333333333</c:v>
                </c:pt>
                <c:pt idx="42">
                  <c:v>13.696666666666667</c:v>
                </c:pt>
                <c:pt idx="43">
                  <c:v>13.679166666666667</c:v>
                </c:pt>
                <c:pt idx="44">
                  <c:v>13.720833333333333</c:v>
                </c:pt>
                <c:pt idx="45">
                  <c:v>13.689166666666667</c:v>
                </c:pt>
                <c:pt idx="46">
                  <c:v>13.9025</c:v>
                </c:pt>
                <c:pt idx="47">
                  <c:v>13.768333333333333</c:v>
                </c:pt>
                <c:pt idx="48">
                  <c:v>13.846666666666666</c:v>
                </c:pt>
                <c:pt idx="49">
                  <c:v>13.614166666666666</c:v>
                </c:pt>
                <c:pt idx="50">
                  <c:v>13.796666666666667</c:v>
                </c:pt>
                <c:pt idx="51">
                  <c:v>13.8825</c:v>
                </c:pt>
                <c:pt idx="52">
                  <c:v>13.871666666666666</c:v>
                </c:pt>
                <c:pt idx="53">
                  <c:v>13.734166666666667</c:v>
                </c:pt>
                <c:pt idx="54">
                  <c:v>13.880833333333333</c:v>
                </c:pt>
                <c:pt idx="55">
                  <c:v>13.749166666666667</c:v>
                </c:pt>
                <c:pt idx="56">
                  <c:v>13.8825</c:v>
                </c:pt>
                <c:pt idx="57">
                  <c:v>13.977499999999999</c:v>
                </c:pt>
                <c:pt idx="58">
                  <c:v>14.038333333333334</c:v>
                </c:pt>
                <c:pt idx="59">
                  <c:v>13.868333333333334</c:v>
                </c:pt>
                <c:pt idx="60">
                  <c:v>14.054166666666667</c:v>
                </c:pt>
                <c:pt idx="61">
                  <c:v>14.015833333333333</c:v>
                </c:pt>
                <c:pt idx="62">
                  <c:v>14.022500000000001</c:v>
                </c:pt>
                <c:pt idx="63">
                  <c:v>13.967499999999999</c:v>
                </c:pt>
                <c:pt idx="64">
                  <c:v>14.029166666666667</c:v>
                </c:pt>
                <c:pt idx="65">
                  <c:v>13.889166666666666</c:v>
                </c:pt>
                <c:pt idx="66">
                  <c:v>13.899166666666666</c:v>
                </c:pt>
                <c:pt idx="67">
                  <c:v>14.025</c:v>
                </c:pt>
                <c:pt idx="68">
                  <c:v>13.908333333333333</c:v>
                </c:pt>
                <c:pt idx="69">
                  <c:v>13.875833333333333</c:v>
                </c:pt>
                <c:pt idx="70">
                  <c:v>13.7675</c:v>
                </c:pt>
                <c:pt idx="71">
                  <c:v>13.925833333333333</c:v>
                </c:pt>
                <c:pt idx="72">
                  <c:v>13.964166666666667</c:v>
                </c:pt>
                <c:pt idx="73">
                  <c:v>14.053333333333333</c:v>
                </c:pt>
                <c:pt idx="74">
                  <c:v>13.860833333333334</c:v>
                </c:pt>
                <c:pt idx="75">
                  <c:v>13.868333333333334</c:v>
                </c:pt>
                <c:pt idx="76">
                  <c:v>13.765000000000001</c:v>
                </c:pt>
                <c:pt idx="77">
                  <c:v>14.024166666666666</c:v>
                </c:pt>
                <c:pt idx="78">
                  <c:v>14.07</c:v>
                </c:pt>
                <c:pt idx="79">
                  <c:v>14.044166666666667</c:v>
                </c:pt>
                <c:pt idx="80">
                  <c:v>13.981666666666667</c:v>
                </c:pt>
                <c:pt idx="81">
                  <c:v>14.085833333333333</c:v>
                </c:pt>
                <c:pt idx="82">
                  <c:v>14.021666666666667</c:v>
                </c:pt>
                <c:pt idx="83">
                  <c:v>14.025</c:v>
                </c:pt>
                <c:pt idx="84">
                  <c:v>13.751666666666667</c:v>
                </c:pt>
                <c:pt idx="85">
                  <c:v>13.8325</c:v>
                </c:pt>
                <c:pt idx="86">
                  <c:v>13.933333333333334</c:v>
                </c:pt>
                <c:pt idx="87">
                  <c:v>13.981666666666667</c:v>
                </c:pt>
                <c:pt idx="88">
                  <c:v>13.903333333333334</c:v>
                </c:pt>
                <c:pt idx="89">
                  <c:v>14.014166666666666</c:v>
                </c:pt>
                <c:pt idx="90">
                  <c:v>14.067500000000001</c:v>
                </c:pt>
                <c:pt idx="91">
                  <c:v>13.931666666666667</c:v>
                </c:pt>
                <c:pt idx="92">
                  <c:v>13.983333333333333</c:v>
                </c:pt>
                <c:pt idx="93">
                  <c:v>14.226666666666667</c:v>
                </c:pt>
                <c:pt idx="94">
                  <c:v>13.961666666666666</c:v>
                </c:pt>
                <c:pt idx="95">
                  <c:v>14.015000000000001</c:v>
                </c:pt>
                <c:pt idx="96">
                  <c:v>13.826666666666666</c:v>
                </c:pt>
                <c:pt idx="97">
                  <c:v>14.21</c:v>
                </c:pt>
                <c:pt idx="98">
                  <c:v>14.137499999999999</c:v>
                </c:pt>
                <c:pt idx="99">
                  <c:v>14.200833333333334</c:v>
                </c:pt>
                <c:pt idx="100">
                  <c:v>14.34</c:v>
                </c:pt>
                <c:pt idx="101">
                  <c:v>14.433333333333334</c:v>
                </c:pt>
                <c:pt idx="102">
                  <c:v>14.131666666666666</c:v>
                </c:pt>
                <c:pt idx="103">
                  <c:v>14.385</c:v>
                </c:pt>
                <c:pt idx="104">
                  <c:v>14.213333333333333</c:v>
                </c:pt>
                <c:pt idx="105">
                  <c:v>14.195</c:v>
                </c:pt>
                <c:pt idx="106">
                  <c:v>14.251666666666667</c:v>
                </c:pt>
                <c:pt idx="107">
                  <c:v>14.404999999999999</c:v>
                </c:pt>
                <c:pt idx="108">
                  <c:v>14.513333333333334</c:v>
                </c:pt>
                <c:pt idx="109">
                  <c:v>14.375833333333333</c:v>
                </c:pt>
                <c:pt idx="110">
                  <c:v>14.529166666666667</c:v>
                </c:pt>
                <c:pt idx="111">
                  <c:v>14.523333333333333</c:v>
                </c:pt>
                <c:pt idx="112">
                  <c:v>14.227499999999999</c:v>
                </c:pt>
                <c:pt idx="113">
                  <c:v>14.261666666666667</c:v>
                </c:pt>
                <c:pt idx="114">
                  <c:v>14.375</c:v>
                </c:pt>
                <c:pt idx="115">
                  <c:v>14.551666666666666</c:v>
                </c:pt>
                <c:pt idx="116">
                  <c:v>14.473333333333333</c:v>
                </c:pt>
                <c:pt idx="117">
                  <c:v>14.534166666666668</c:v>
                </c:pt>
                <c:pt idx="118">
                  <c:v>14.829166666666667</c:v>
                </c:pt>
                <c:pt idx="119">
                  <c:v>14.5825</c:v>
                </c:pt>
                <c:pt idx="120">
                  <c:v>14.565</c:v>
                </c:pt>
                <c:pt idx="121">
                  <c:v>14.664999999999999</c:v>
                </c:pt>
                <c:pt idx="122">
                  <c:v>14.783333333333333</c:v>
                </c:pt>
                <c:pt idx="123">
                  <c:v>14.760833333333334</c:v>
                </c:pt>
                <c:pt idx="124">
                  <c:v>14.668333333333333</c:v>
                </c:pt>
                <c:pt idx="125">
                  <c:v>14.859166666666667</c:v>
                </c:pt>
                <c:pt idx="126">
                  <c:v>14.755000000000001</c:v>
                </c:pt>
                <c:pt idx="127">
                  <c:v>14.8375</c:v>
                </c:pt>
                <c:pt idx="128">
                  <c:v>14.629166666666666</c:v>
                </c:pt>
                <c:pt idx="129">
                  <c:v>14.766666666666667</c:v>
                </c:pt>
                <c:pt idx="130">
                  <c:v>14.901666666666667</c:v>
                </c:pt>
                <c:pt idx="131">
                  <c:v>14.765000000000001</c:v>
                </c:pt>
                <c:pt idx="132">
                  <c:v>14.75</c:v>
                </c:pt>
                <c:pt idx="133">
                  <c:v>14.790833333333333</c:v>
                </c:pt>
                <c:pt idx="134">
                  <c:v>14.856666666666667</c:v>
                </c:pt>
                <c:pt idx="135">
                  <c:v>14.951666666666666</c:v>
                </c:pt>
                <c:pt idx="136">
                  <c:v>15.227499999999999</c:v>
                </c:pt>
              </c:numCache>
            </c:numRef>
          </c:val>
          <c:smooth val="0"/>
          <c:extLst>
            <c:ext xmlns:c16="http://schemas.microsoft.com/office/drawing/2014/chart" uri="{C3380CC4-5D6E-409C-BE32-E72D297353CC}">
              <c16:uniqueId val="{00000000-6ED2-4486-8DAB-23FD4F80AA78}"/>
            </c:ext>
          </c:extLst>
        </c:ser>
        <c:dLbls>
          <c:showLegendKey val="0"/>
          <c:showVal val="0"/>
          <c:showCatName val="0"/>
          <c:showSerName val="0"/>
          <c:showPercent val="0"/>
          <c:showBubbleSize val="0"/>
        </c:dLbls>
        <c:smooth val="0"/>
        <c:axId val="588268504"/>
        <c:axId val="588267848"/>
      </c:lineChart>
      <c:catAx>
        <c:axId val="588268504"/>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88267848"/>
        <c:crosses val="autoZero"/>
        <c:auto val="1"/>
        <c:lblAlgn val="ctr"/>
        <c:lblOffset val="100"/>
        <c:noMultiLvlLbl val="0"/>
      </c:catAx>
      <c:valAx>
        <c:axId val="588267848"/>
        <c:scaling>
          <c:orientation val="minMax"/>
          <c:max val="16"/>
          <c:min val="11.5"/>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88268504"/>
        <c:crosses val="autoZero"/>
        <c:crossBetween val="between"/>
      </c:valAx>
      <c:spPr>
        <a:noFill/>
        <a:ln>
          <a:noFill/>
        </a:ln>
        <a:effectLst/>
      </c:spPr>
    </c:plotArea>
    <c:legend>
      <c:legendPos val="b"/>
      <c:layout>
        <c:manualLayout>
          <c:xMode val="edge"/>
          <c:yMode val="edge"/>
          <c:x val="0.29073548228346457"/>
          <c:y val="0.93797515145330024"/>
          <c:w val="0.17165391240157479"/>
          <c:h val="4.7962349411764922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r>
              <a:rPr lang="en-US" dirty="0"/>
              <a:t>Temperature Worldwide</a:t>
            </a:r>
            <a:r>
              <a:rPr lang="en-US" baseline="0" dirty="0"/>
              <a:t> Average</a:t>
            </a:r>
            <a:endParaRPr lang="en-US" dirty="0"/>
          </a:p>
        </c:rich>
      </c:tx>
      <c:overlay val="0"/>
      <c:spPr>
        <a:noFill/>
        <a:ln>
          <a:noFill/>
        </a:ln>
        <a:effectLst/>
      </c:spPr>
      <c:txPr>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Sheet1!$B$1</c:f>
              <c:strCache>
                <c:ptCount val="1"/>
                <c:pt idx="0">
                  <c:v>Average</c:v>
                </c:pt>
              </c:strCache>
            </c:strRef>
          </c:tx>
          <c:spPr>
            <a:ln w="34925" cap="rnd">
              <a:solidFill>
                <a:schemeClr val="accent2"/>
              </a:solidFill>
              <a:round/>
            </a:ln>
            <a:effectLst>
              <a:outerShdw blurRad="57150" dist="19050" dir="5400000" algn="ctr" rotWithShape="0">
                <a:srgbClr val="000000">
                  <a:alpha val="63000"/>
                </a:srgbClr>
              </a:outerShdw>
            </a:effectLst>
          </c:spPr>
          <c:marker>
            <c:symbol val="none"/>
          </c:marker>
          <c:cat>
            <c:numRef>
              <c:f>Sheet1!$A$2:$A$138</c:f>
              <c:numCache>
                <c:formatCode>General</c:formatCode>
                <c:ptCount val="137"/>
                <c:pt idx="0">
                  <c:v>1880</c:v>
                </c:pt>
                <c:pt idx="1">
                  <c:v>1881</c:v>
                </c:pt>
                <c:pt idx="2">
                  <c:v>1882</c:v>
                </c:pt>
                <c:pt idx="3">
                  <c:v>1883</c:v>
                </c:pt>
                <c:pt idx="4">
                  <c:v>1884</c:v>
                </c:pt>
                <c:pt idx="5">
                  <c:v>1885</c:v>
                </c:pt>
                <c:pt idx="6">
                  <c:v>1886</c:v>
                </c:pt>
                <c:pt idx="7">
                  <c:v>1887</c:v>
                </c:pt>
                <c:pt idx="8">
                  <c:v>1888</c:v>
                </c:pt>
                <c:pt idx="9">
                  <c:v>1889</c:v>
                </c:pt>
                <c:pt idx="10">
                  <c:v>1890</c:v>
                </c:pt>
                <c:pt idx="11">
                  <c:v>1891</c:v>
                </c:pt>
                <c:pt idx="12">
                  <c:v>1892</c:v>
                </c:pt>
                <c:pt idx="13">
                  <c:v>1893</c:v>
                </c:pt>
                <c:pt idx="14">
                  <c:v>1894</c:v>
                </c:pt>
                <c:pt idx="15">
                  <c:v>1895</c:v>
                </c:pt>
                <c:pt idx="16">
                  <c:v>1896</c:v>
                </c:pt>
                <c:pt idx="17">
                  <c:v>1897</c:v>
                </c:pt>
                <c:pt idx="18">
                  <c:v>1898</c:v>
                </c:pt>
                <c:pt idx="19">
                  <c:v>1899</c:v>
                </c:pt>
                <c:pt idx="20">
                  <c:v>1900</c:v>
                </c:pt>
                <c:pt idx="21">
                  <c:v>1901</c:v>
                </c:pt>
                <c:pt idx="22">
                  <c:v>1902</c:v>
                </c:pt>
                <c:pt idx="23">
                  <c:v>1903</c:v>
                </c:pt>
                <c:pt idx="24">
                  <c:v>1904</c:v>
                </c:pt>
                <c:pt idx="25">
                  <c:v>1905</c:v>
                </c:pt>
                <c:pt idx="26">
                  <c:v>1906</c:v>
                </c:pt>
                <c:pt idx="27">
                  <c:v>1907</c:v>
                </c:pt>
                <c:pt idx="28">
                  <c:v>1908</c:v>
                </c:pt>
                <c:pt idx="29">
                  <c:v>1909</c:v>
                </c:pt>
                <c:pt idx="30">
                  <c:v>1910</c:v>
                </c:pt>
                <c:pt idx="31">
                  <c:v>1911</c:v>
                </c:pt>
                <c:pt idx="32">
                  <c:v>1912</c:v>
                </c:pt>
                <c:pt idx="33">
                  <c:v>1913</c:v>
                </c:pt>
                <c:pt idx="34">
                  <c:v>1914</c:v>
                </c:pt>
                <c:pt idx="35">
                  <c:v>1915</c:v>
                </c:pt>
                <c:pt idx="36">
                  <c:v>1916</c:v>
                </c:pt>
                <c:pt idx="37">
                  <c:v>1917</c:v>
                </c:pt>
                <c:pt idx="38">
                  <c:v>1918</c:v>
                </c:pt>
                <c:pt idx="39">
                  <c:v>1919</c:v>
                </c:pt>
                <c:pt idx="40">
                  <c:v>1920</c:v>
                </c:pt>
                <c:pt idx="41">
                  <c:v>1921</c:v>
                </c:pt>
                <c:pt idx="42">
                  <c:v>1922</c:v>
                </c:pt>
                <c:pt idx="43">
                  <c:v>1923</c:v>
                </c:pt>
                <c:pt idx="44">
                  <c:v>1924</c:v>
                </c:pt>
                <c:pt idx="45">
                  <c:v>1925</c:v>
                </c:pt>
                <c:pt idx="46">
                  <c:v>1926</c:v>
                </c:pt>
                <c:pt idx="47">
                  <c:v>1927</c:v>
                </c:pt>
                <c:pt idx="48">
                  <c:v>1928</c:v>
                </c:pt>
                <c:pt idx="49">
                  <c:v>1929</c:v>
                </c:pt>
                <c:pt idx="50">
                  <c:v>1930</c:v>
                </c:pt>
                <c:pt idx="51">
                  <c:v>1931</c:v>
                </c:pt>
                <c:pt idx="52">
                  <c:v>1932</c:v>
                </c:pt>
                <c:pt idx="53">
                  <c:v>1933</c:v>
                </c:pt>
                <c:pt idx="54">
                  <c:v>1934</c:v>
                </c:pt>
                <c:pt idx="55">
                  <c:v>1935</c:v>
                </c:pt>
                <c:pt idx="56">
                  <c:v>1936</c:v>
                </c:pt>
                <c:pt idx="57">
                  <c:v>1937</c:v>
                </c:pt>
                <c:pt idx="58">
                  <c:v>1938</c:v>
                </c:pt>
                <c:pt idx="59">
                  <c:v>1939</c:v>
                </c:pt>
                <c:pt idx="60">
                  <c:v>1940</c:v>
                </c:pt>
                <c:pt idx="61">
                  <c:v>1941</c:v>
                </c:pt>
                <c:pt idx="62">
                  <c:v>1942</c:v>
                </c:pt>
                <c:pt idx="63">
                  <c:v>1943</c:v>
                </c:pt>
                <c:pt idx="64">
                  <c:v>1944</c:v>
                </c:pt>
                <c:pt idx="65">
                  <c:v>1945</c:v>
                </c:pt>
                <c:pt idx="66">
                  <c:v>1946</c:v>
                </c:pt>
                <c:pt idx="67">
                  <c:v>1947</c:v>
                </c:pt>
                <c:pt idx="68">
                  <c:v>1948</c:v>
                </c:pt>
                <c:pt idx="69">
                  <c:v>1949</c:v>
                </c:pt>
                <c:pt idx="70">
                  <c:v>1950</c:v>
                </c:pt>
                <c:pt idx="71">
                  <c:v>1951</c:v>
                </c:pt>
                <c:pt idx="72">
                  <c:v>1952</c:v>
                </c:pt>
                <c:pt idx="73">
                  <c:v>1953</c:v>
                </c:pt>
                <c:pt idx="74">
                  <c:v>1954</c:v>
                </c:pt>
                <c:pt idx="75">
                  <c:v>1955</c:v>
                </c:pt>
                <c:pt idx="76">
                  <c:v>1956</c:v>
                </c:pt>
                <c:pt idx="77">
                  <c:v>1957</c:v>
                </c:pt>
                <c:pt idx="78">
                  <c:v>1958</c:v>
                </c:pt>
                <c:pt idx="79">
                  <c:v>1959</c:v>
                </c:pt>
                <c:pt idx="80">
                  <c:v>1960</c:v>
                </c:pt>
                <c:pt idx="81">
                  <c:v>1961</c:v>
                </c:pt>
                <c:pt idx="82">
                  <c:v>1962</c:v>
                </c:pt>
                <c:pt idx="83">
                  <c:v>1963</c:v>
                </c:pt>
                <c:pt idx="84">
                  <c:v>1964</c:v>
                </c:pt>
                <c:pt idx="85">
                  <c:v>1965</c:v>
                </c:pt>
                <c:pt idx="86">
                  <c:v>1966</c:v>
                </c:pt>
                <c:pt idx="87">
                  <c:v>1967</c:v>
                </c:pt>
                <c:pt idx="88">
                  <c:v>1968</c:v>
                </c:pt>
                <c:pt idx="89">
                  <c:v>1969</c:v>
                </c:pt>
                <c:pt idx="90">
                  <c:v>1970</c:v>
                </c:pt>
                <c:pt idx="91">
                  <c:v>1971</c:v>
                </c:pt>
                <c:pt idx="92">
                  <c:v>1972</c:v>
                </c:pt>
                <c:pt idx="93">
                  <c:v>1973</c:v>
                </c:pt>
                <c:pt idx="94">
                  <c:v>1974</c:v>
                </c:pt>
                <c:pt idx="95">
                  <c:v>1975</c:v>
                </c:pt>
                <c:pt idx="96">
                  <c:v>1976</c:v>
                </c:pt>
                <c:pt idx="97">
                  <c:v>1977</c:v>
                </c:pt>
                <c:pt idx="98">
                  <c:v>1978</c:v>
                </c:pt>
                <c:pt idx="99">
                  <c:v>1979</c:v>
                </c:pt>
                <c:pt idx="100">
                  <c:v>1980</c:v>
                </c:pt>
                <c:pt idx="101">
                  <c:v>1981</c:v>
                </c:pt>
                <c:pt idx="102">
                  <c:v>1982</c:v>
                </c:pt>
                <c:pt idx="103">
                  <c:v>1983</c:v>
                </c:pt>
                <c:pt idx="104">
                  <c:v>1984</c:v>
                </c:pt>
                <c:pt idx="105">
                  <c:v>1985</c:v>
                </c:pt>
                <c:pt idx="106">
                  <c:v>1986</c:v>
                </c:pt>
                <c:pt idx="107">
                  <c:v>1987</c:v>
                </c:pt>
                <c:pt idx="108">
                  <c:v>1988</c:v>
                </c:pt>
                <c:pt idx="109">
                  <c:v>1989</c:v>
                </c:pt>
                <c:pt idx="110">
                  <c:v>1990</c:v>
                </c:pt>
                <c:pt idx="111">
                  <c:v>1991</c:v>
                </c:pt>
                <c:pt idx="112">
                  <c:v>1992</c:v>
                </c:pt>
                <c:pt idx="113">
                  <c:v>1993</c:v>
                </c:pt>
                <c:pt idx="114">
                  <c:v>1994</c:v>
                </c:pt>
                <c:pt idx="115">
                  <c:v>1995</c:v>
                </c:pt>
                <c:pt idx="116">
                  <c:v>1996</c:v>
                </c:pt>
                <c:pt idx="117">
                  <c:v>1997</c:v>
                </c:pt>
                <c:pt idx="118">
                  <c:v>1998</c:v>
                </c:pt>
                <c:pt idx="119">
                  <c:v>1999</c:v>
                </c:pt>
                <c:pt idx="120">
                  <c:v>2000</c:v>
                </c:pt>
                <c:pt idx="121">
                  <c:v>2001</c:v>
                </c:pt>
                <c:pt idx="122">
                  <c:v>2002</c:v>
                </c:pt>
                <c:pt idx="123">
                  <c:v>2003</c:v>
                </c:pt>
                <c:pt idx="124">
                  <c:v>2004</c:v>
                </c:pt>
                <c:pt idx="125">
                  <c:v>2005</c:v>
                </c:pt>
                <c:pt idx="126">
                  <c:v>2006</c:v>
                </c:pt>
                <c:pt idx="127">
                  <c:v>2007</c:v>
                </c:pt>
                <c:pt idx="128">
                  <c:v>2008</c:v>
                </c:pt>
                <c:pt idx="129">
                  <c:v>2009</c:v>
                </c:pt>
                <c:pt idx="130">
                  <c:v>2010</c:v>
                </c:pt>
                <c:pt idx="131">
                  <c:v>2011</c:v>
                </c:pt>
                <c:pt idx="132">
                  <c:v>2012</c:v>
                </c:pt>
                <c:pt idx="133">
                  <c:v>2013</c:v>
                </c:pt>
                <c:pt idx="134">
                  <c:v>2014</c:v>
                </c:pt>
                <c:pt idx="135">
                  <c:v>2015</c:v>
                </c:pt>
                <c:pt idx="136">
                  <c:v>2016</c:v>
                </c:pt>
              </c:numCache>
            </c:numRef>
          </c:cat>
          <c:val>
            <c:numRef>
              <c:f>Sheet1!$B$2:$B$138</c:f>
              <c:numCache>
                <c:formatCode>General</c:formatCode>
                <c:ptCount val="137"/>
                <c:pt idx="0">
                  <c:v>13.454166666666667</c:v>
                </c:pt>
                <c:pt idx="1">
                  <c:v>13.454166666666666</c:v>
                </c:pt>
                <c:pt idx="2">
                  <c:v>13.5375</c:v>
                </c:pt>
                <c:pt idx="3">
                  <c:v>13.475833333333334</c:v>
                </c:pt>
                <c:pt idx="4">
                  <c:v>13.209166666666667</c:v>
                </c:pt>
                <c:pt idx="5">
                  <c:v>13.361666666666666</c:v>
                </c:pt>
                <c:pt idx="6">
                  <c:v>13.256666666666666</c:v>
                </c:pt>
                <c:pt idx="7">
                  <c:v>13.198333333333334</c:v>
                </c:pt>
                <c:pt idx="8">
                  <c:v>13.445833333333333</c:v>
                </c:pt>
                <c:pt idx="9">
                  <c:v>13.669166666666667</c:v>
                </c:pt>
                <c:pt idx="10">
                  <c:v>13.346666666666668</c:v>
                </c:pt>
                <c:pt idx="11">
                  <c:v>13.34</c:v>
                </c:pt>
                <c:pt idx="12">
                  <c:v>13.4025</c:v>
                </c:pt>
                <c:pt idx="13">
                  <c:v>13.363333333333333</c:v>
                </c:pt>
                <c:pt idx="14">
                  <c:v>13.493333333333332</c:v>
                </c:pt>
                <c:pt idx="15">
                  <c:v>13.573333333333334</c:v>
                </c:pt>
                <c:pt idx="16">
                  <c:v>13.6325</c:v>
                </c:pt>
                <c:pt idx="17">
                  <c:v>13.723333333333333</c:v>
                </c:pt>
                <c:pt idx="18">
                  <c:v>13.566666666666666</c:v>
                </c:pt>
                <c:pt idx="19">
                  <c:v>13.641666666666667</c:v>
                </c:pt>
                <c:pt idx="20">
                  <c:v>13.796666666666667</c:v>
                </c:pt>
                <c:pt idx="21">
                  <c:v>13.798333333333334</c:v>
                </c:pt>
                <c:pt idx="22">
                  <c:v>13.601666666666667</c:v>
                </c:pt>
                <c:pt idx="23">
                  <c:v>13.540833333333333</c:v>
                </c:pt>
                <c:pt idx="24">
                  <c:v>13.428333333333333</c:v>
                </c:pt>
                <c:pt idx="25">
                  <c:v>13.609166666666667</c:v>
                </c:pt>
                <c:pt idx="26">
                  <c:v>13.709166666666667</c:v>
                </c:pt>
                <c:pt idx="27">
                  <c:v>13.4175</c:v>
                </c:pt>
                <c:pt idx="28">
                  <c:v>13.563333333333333</c:v>
                </c:pt>
                <c:pt idx="29">
                  <c:v>13.545</c:v>
                </c:pt>
                <c:pt idx="30">
                  <c:v>13.611666666666666</c:v>
                </c:pt>
                <c:pt idx="31">
                  <c:v>13.59</c:v>
                </c:pt>
                <c:pt idx="32">
                  <c:v>13.6175</c:v>
                </c:pt>
                <c:pt idx="33">
                  <c:v>13.623333333333333</c:v>
                </c:pt>
                <c:pt idx="34">
                  <c:v>13.873333333333333</c:v>
                </c:pt>
                <c:pt idx="35">
                  <c:v>13.884166666666667</c:v>
                </c:pt>
                <c:pt idx="36">
                  <c:v>13.64</c:v>
                </c:pt>
                <c:pt idx="37">
                  <c:v>13.433333333333334</c:v>
                </c:pt>
                <c:pt idx="38">
                  <c:v>13.508333333333333</c:v>
                </c:pt>
                <c:pt idx="39">
                  <c:v>13.755000000000001</c:v>
                </c:pt>
                <c:pt idx="40">
                  <c:v>13.675833333333333</c:v>
                </c:pt>
                <c:pt idx="41">
                  <c:v>13.783333333333333</c:v>
                </c:pt>
                <c:pt idx="42">
                  <c:v>13.696666666666667</c:v>
                </c:pt>
                <c:pt idx="43">
                  <c:v>13.679166666666667</c:v>
                </c:pt>
                <c:pt idx="44">
                  <c:v>13.720833333333333</c:v>
                </c:pt>
                <c:pt idx="45">
                  <c:v>13.689166666666667</c:v>
                </c:pt>
                <c:pt idx="46">
                  <c:v>13.9025</c:v>
                </c:pt>
                <c:pt idx="47">
                  <c:v>13.768333333333333</c:v>
                </c:pt>
                <c:pt idx="48">
                  <c:v>13.846666666666666</c:v>
                </c:pt>
                <c:pt idx="49">
                  <c:v>13.614166666666666</c:v>
                </c:pt>
                <c:pt idx="50">
                  <c:v>13.796666666666667</c:v>
                </c:pt>
                <c:pt idx="51">
                  <c:v>13.8825</c:v>
                </c:pt>
                <c:pt idx="52">
                  <c:v>13.871666666666666</c:v>
                </c:pt>
                <c:pt idx="53">
                  <c:v>13.734166666666667</c:v>
                </c:pt>
                <c:pt idx="54">
                  <c:v>13.880833333333333</c:v>
                </c:pt>
                <c:pt idx="55">
                  <c:v>13.749166666666667</c:v>
                </c:pt>
                <c:pt idx="56">
                  <c:v>13.8825</c:v>
                </c:pt>
                <c:pt idx="57">
                  <c:v>13.977499999999999</c:v>
                </c:pt>
                <c:pt idx="58">
                  <c:v>14.038333333333334</c:v>
                </c:pt>
                <c:pt idx="59">
                  <c:v>13.868333333333334</c:v>
                </c:pt>
                <c:pt idx="60">
                  <c:v>14.054166666666667</c:v>
                </c:pt>
                <c:pt idx="61">
                  <c:v>14.015833333333333</c:v>
                </c:pt>
                <c:pt idx="62">
                  <c:v>14.022500000000001</c:v>
                </c:pt>
                <c:pt idx="63">
                  <c:v>13.967499999999999</c:v>
                </c:pt>
                <c:pt idx="64">
                  <c:v>14.029166666666667</c:v>
                </c:pt>
                <c:pt idx="65">
                  <c:v>13.889166666666666</c:v>
                </c:pt>
                <c:pt idx="66">
                  <c:v>13.899166666666666</c:v>
                </c:pt>
                <c:pt idx="67">
                  <c:v>14.025</c:v>
                </c:pt>
                <c:pt idx="68">
                  <c:v>13.908333333333333</c:v>
                </c:pt>
                <c:pt idx="69">
                  <c:v>13.875833333333333</c:v>
                </c:pt>
                <c:pt idx="70">
                  <c:v>13.7675</c:v>
                </c:pt>
                <c:pt idx="71">
                  <c:v>13.925833333333333</c:v>
                </c:pt>
                <c:pt idx="72">
                  <c:v>13.964166666666667</c:v>
                </c:pt>
                <c:pt idx="73">
                  <c:v>14.053333333333333</c:v>
                </c:pt>
                <c:pt idx="74">
                  <c:v>13.860833333333334</c:v>
                </c:pt>
                <c:pt idx="75">
                  <c:v>13.868333333333334</c:v>
                </c:pt>
                <c:pt idx="76">
                  <c:v>13.765000000000001</c:v>
                </c:pt>
                <c:pt idx="77">
                  <c:v>14.024166666666666</c:v>
                </c:pt>
                <c:pt idx="78">
                  <c:v>14.07</c:v>
                </c:pt>
                <c:pt idx="79">
                  <c:v>14.044166666666667</c:v>
                </c:pt>
                <c:pt idx="80">
                  <c:v>13.981666666666667</c:v>
                </c:pt>
                <c:pt idx="81">
                  <c:v>14.085833333333333</c:v>
                </c:pt>
                <c:pt idx="82">
                  <c:v>14.021666666666667</c:v>
                </c:pt>
                <c:pt idx="83">
                  <c:v>14.025</c:v>
                </c:pt>
                <c:pt idx="84">
                  <c:v>13.751666666666667</c:v>
                </c:pt>
                <c:pt idx="85">
                  <c:v>13.8325</c:v>
                </c:pt>
                <c:pt idx="86">
                  <c:v>13.933333333333334</c:v>
                </c:pt>
                <c:pt idx="87">
                  <c:v>13.981666666666667</c:v>
                </c:pt>
                <c:pt idx="88">
                  <c:v>13.903333333333334</c:v>
                </c:pt>
                <c:pt idx="89">
                  <c:v>14.014166666666666</c:v>
                </c:pt>
                <c:pt idx="90">
                  <c:v>14.067500000000001</c:v>
                </c:pt>
                <c:pt idx="91">
                  <c:v>13.931666666666667</c:v>
                </c:pt>
                <c:pt idx="92">
                  <c:v>13.983333333333333</c:v>
                </c:pt>
                <c:pt idx="93">
                  <c:v>14.226666666666667</c:v>
                </c:pt>
                <c:pt idx="94">
                  <c:v>13.961666666666666</c:v>
                </c:pt>
                <c:pt idx="95">
                  <c:v>14.015000000000001</c:v>
                </c:pt>
                <c:pt idx="96">
                  <c:v>13.826666666666666</c:v>
                </c:pt>
                <c:pt idx="97">
                  <c:v>14.21</c:v>
                </c:pt>
                <c:pt idx="98">
                  <c:v>14.137499999999999</c:v>
                </c:pt>
                <c:pt idx="99">
                  <c:v>14.200833333333334</c:v>
                </c:pt>
                <c:pt idx="100">
                  <c:v>14.34</c:v>
                </c:pt>
                <c:pt idx="101">
                  <c:v>14.433333333333334</c:v>
                </c:pt>
                <c:pt idx="102">
                  <c:v>14.131666666666666</c:v>
                </c:pt>
                <c:pt idx="103">
                  <c:v>14.385</c:v>
                </c:pt>
                <c:pt idx="104">
                  <c:v>14.213333333333333</c:v>
                </c:pt>
                <c:pt idx="105">
                  <c:v>14.195</c:v>
                </c:pt>
                <c:pt idx="106">
                  <c:v>14.251666666666667</c:v>
                </c:pt>
                <c:pt idx="107">
                  <c:v>14.404999999999999</c:v>
                </c:pt>
                <c:pt idx="108">
                  <c:v>14.513333333333334</c:v>
                </c:pt>
                <c:pt idx="109">
                  <c:v>14.375833333333333</c:v>
                </c:pt>
                <c:pt idx="110">
                  <c:v>14.529166666666667</c:v>
                </c:pt>
                <c:pt idx="111">
                  <c:v>14.523333333333333</c:v>
                </c:pt>
                <c:pt idx="112">
                  <c:v>14.227499999999999</c:v>
                </c:pt>
                <c:pt idx="113">
                  <c:v>14.261666666666667</c:v>
                </c:pt>
                <c:pt idx="114">
                  <c:v>14.375</c:v>
                </c:pt>
                <c:pt idx="115">
                  <c:v>14.551666666666666</c:v>
                </c:pt>
                <c:pt idx="116">
                  <c:v>14.473333333333333</c:v>
                </c:pt>
                <c:pt idx="117">
                  <c:v>14.534166666666668</c:v>
                </c:pt>
                <c:pt idx="118">
                  <c:v>14.829166666666667</c:v>
                </c:pt>
                <c:pt idx="119">
                  <c:v>14.5825</c:v>
                </c:pt>
                <c:pt idx="120">
                  <c:v>14.565</c:v>
                </c:pt>
                <c:pt idx="121">
                  <c:v>14.664999999999999</c:v>
                </c:pt>
                <c:pt idx="122">
                  <c:v>14.783333333333333</c:v>
                </c:pt>
                <c:pt idx="123">
                  <c:v>14.760833333333334</c:v>
                </c:pt>
                <c:pt idx="124">
                  <c:v>14.668333333333333</c:v>
                </c:pt>
                <c:pt idx="125">
                  <c:v>14.859166666666667</c:v>
                </c:pt>
                <c:pt idx="126">
                  <c:v>14.755000000000001</c:v>
                </c:pt>
                <c:pt idx="127">
                  <c:v>14.8375</c:v>
                </c:pt>
                <c:pt idx="128">
                  <c:v>14.629166666666666</c:v>
                </c:pt>
                <c:pt idx="129">
                  <c:v>14.766666666666667</c:v>
                </c:pt>
                <c:pt idx="130">
                  <c:v>14.901666666666667</c:v>
                </c:pt>
                <c:pt idx="131">
                  <c:v>14.765000000000001</c:v>
                </c:pt>
                <c:pt idx="132">
                  <c:v>14.75</c:v>
                </c:pt>
                <c:pt idx="133">
                  <c:v>14.790833333333333</c:v>
                </c:pt>
                <c:pt idx="134">
                  <c:v>14.856666666666667</c:v>
                </c:pt>
                <c:pt idx="135">
                  <c:v>14.951666666666666</c:v>
                </c:pt>
                <c:pt idx="136">
                  <c:v>15.227499999999999</c:v>
                </c:pt>
              </c:numCache>
            </c:numRef>
          </c:val>
          <c:smooth val="0"/>
          <c:extLst>
            <c:ext xmlns:c16="http://schemas.microsoft.com/office/drawing/2014/chart" uri="{C3380CC4-5D6E-409C-BE32-E72D297353CC}">
              <c16:uniqueId val="{00000000-6ED2-4486-8DAB-23FD4F80AA78}"/>
            </c:ext>
          </c:extLst>
        </c:ser>
        <c:ser>
          <c:idx val="1"/>
          <c:order val="1"/>
          <c:tx>
            <c:strRef>
              <c:f>Sheet1!$C$1</c:f>
              <c:strCache>
                <c:ptCount val="1"/>
                <c:pt idx="0">
                  <c:v>Summers</c:v>
                </c:pt>
              </c:strCache>
            </c:strRef>
          </c:tx>
          <c:spPr>
            <a:ln w="34925" cap="rnd">
              <a:solidFill>
                <a:schemeClr val="accent4"/>
              </a:solidFill>
              <a:round/>
            </a:ln>
            <a:effectLst>
              <a:outerShdw blurRad="57150" dist="19050" dir="5400000" algn="ctr" rotWithShape="0">
                <a:srgbClr val="000000">
                  <a:alpha val="63000"/>
                </a:srgbClr>
              </a:outerShdw>
            </a:effectLst>
          </c:spPr>
          <c:marker>
            <c:symbol val="none"/>
          </c:marker>
          <c:cat>
            <c:numRef>
              <c:f>Sheet1!$A$2:$A$138</c:f>
              <c:numCache>
                <c:formatCode>General</c:formatCode>
                <c:ptCount val="137"/>
                <c:pt idx="0">
                  <c:v>1880</c:v>
                </c:pt>
                <c:pt idx="1">
                  <c:v>1881</c:v>
                </c:pt>
                <c:pt idx="2">
                  <c:v>1882</c:v>
                </c:pt>
                <c:pt idx="3">
                  <c:v>1883</c:v>
                </c:pt>
                <c:pt idx="4">
                  <c:v>1884</c:v>
                </c:pt>
                <c:pt idx="5">
                  <c:v>1885</c:v>
                </c:pt>
                <c:pt idx="6">
                  <c:v>1886</c:v>
                </c:pt>
                <c:pt idx="7">
                  <c:v>1887</c:v>
                </c:pt>
                <c:pt idx="8">
                  <c:v>1888</c:v>
                </c:pt>
                <c:pt idx="9">
                  <c:v>1889</c:v>
                </c:pt>
                <c:pt idx="10">
                  <c:v>1890</c:v>
                </c:pt>
                <c:pt idx="11">
                  <c:v>1891</c:v>
                </c:pt>
                <c:pt idx="12">
                  <c:v>1892</c:v>
                </c:pt>
                <c:pt idx="13">
                  <c:v>1893</c:v>
                </c:pt>
                <c:pt idx="14">
                  <c:v>1894</c:v>
                </c:pt>
                <c:pt idx="15">
                  <c:v>1895</c:v>
                </c:pt>
                <c:pt idx="16">
                  <c:v>1896</c:v>
                </c:pt>
                <c:pt idx="17">
                  <c:v>1897</c:v>
                </c:pt>
                <c:pt idx="18">
                  <c:v>1898</c:v>
                </c:pt>
                <c:pt idx="19">
                  <c:v>1899</c:v>
                </c:pt>
                <c:pt idx="20">
                  <c:v>1900</c:v>
                </c:pt>
                <c:pt idx="21">
                  <c:v>1901</c:v>
                </c:pt>
                <c:pt idx="22">
                  <c:v>1902</c:v>
                </c:pt>
                <c:pt idx="23">
                  <c:v>1903</c:v>
                </c:pt>
                <c:pt idx="24">
                  <c:v>1904</c:v>
                </c:pt>
                <c:pt idx="25">
                  <c:v>1905</c:v>
                </c:pt>
                <c:pt idx="26">
                  <c:v>1906</c:v>
                </c:pt>
                <c:pt idx="27">
                  <c:v>1907</c:v>
                </c:pt>
                <c:pt idx="28">
                  <c:v>1908</c:v>
                </c:pt>
                <c:pt idx="29">
                  <c:v>1909</c:v>
                </c:pt>
                <c:pt idx="30">
                  <c:v>1910</c:v>
                </c:pt>
                <c:pt idx="31">
                  <c:v>1911</c:v>
                </c:pt>
                <c:pt idx="32">
                  <c:v>1912</c:v>
                </c:pt>
                <c:pt idx="33">
                  <c:v>1913</c:v>
                </c:pt>
                <c:pt idx="34">
                  <c:v>1914</c:v>
                </c:pt>
                <c:pt idx="35">
                  <c:v>1915</c:v>
                </c:pt>
                <c:pt idx="36">
                  <c:v>1916</c:v>
                </c:pt>
                <c:pt idx="37">
                  <c:v>1917</c:v>
                </c:pt>
                <c:pt idx="38">
                  <c:v>1918</c:v>
                </c:pt>
                <c:pt idx="39">
                  <c:v>1919</c:v>
                </c:pt>
                <c:pt idx="40">
                  <c:v>1920</c:v>
                </c:pt>
                <c:pt idx="41">
                  <c:v>1921</c:v>
                </c:pt>
                <c:pt idx="42">
                  <c:v>1922</c:v>
                </c:pt>
                <c:pt idx="43">
                  <c:v>1923</c:v>
                </c:pt>
                <c:pt idx="44">
                  <c:v>1924</c:v>
                </c:pt>
                <c:pt idx="45">
                  <c:v>1925</c:v>
                </c:pt>
                <c:pt idx="46">
                  <c:v>1926</c:v>
                </c:pt>
                <c:pt idx="47">
                  <c:v>1927</c:v>
                </c:pt>
                <c:pt idx="48">
                  <c:v>1928</c:v>
                </c:pt>
                <c:pt idx="49">
                  <c:v>1929</c:v>
                </c:pt>
                <c:pt idx="50">
                  <c:v>1930</c:v>
                </c:pt>
                <c:pt idx="51">
                  <c:v>1931</c:v>
                </c:pt>
                <c:pt idx="52">
                  <c:v>1932</c:v>
                </c:pt>
                <c:pt idx="53">
                  <c:v>1933</c:v>
                </c:pt>
                <c:pt idx="54">
                  <c:v>1934</c:v>
                </c:pt>
                <c:pt idx="55">
                  <c:v>1935</c:v>
                </c:pt>
                <c:pt idx="56">
                  <c:v>1936</c:v>
                </c:pt>
                <c:pt idx="57">
                  <c:v>1937</c:v>
                </c:pt>
                <c:pt idx="58">
                  <c:v>1938</c:v>
                </c:pt>
                <c:pt idx="59">
                  <c:v>1939</c:v>
                </c:pt>
                <c:pt idx="60">
                  <c:v>1940</c:v>
                </c:pt>
                <c:pt idx="61">
                  <c:v>1941</c:v>
                </c:pt>
                <c:pt idx="62">
                  <c:v>1942</c:v>
                </c:pt>
                <c:pt idx="63">
                  <c:v>1943</c:v>
                </c:pt>
                <c:pt idx="64">
                  <c:v>1944</c:v>
                </c:pt>
                <c:pt idx="65">
                  <c:v>1945</c:v>
                </c:pt>
                <c:pt idx="66">
                  <c:v>1946</c:v>
                </c:pt>
                <c:pt idx="67">
                  <c:v>1947</c:v>
                </c:pt>
                <c:pt idx="68">
                  <c:v>1948</c:v>
                </c:pt>
                <c:pt idx="69">
                  <c:v>1949</c:v>
                </c:pt>
                <c:pt idx="70">
                  <c:v>1950</c:v>
                </c:pt>
                <c:pt idx="71">
                  <c:v>1951</c:v>
                </c:pt>
                <c:pt idx="72">
                  <c:v>1952</c:v>
                </c:pt>
                <c:pt idx="73">
                  <c:v>1953</c:v>
                </c:pt>
                <c:pt idx="74">
                  <c:v>1954</c:v>
                </c:pt>
                <c:pt idx="75">
                  <c:v>1955</c:v>
                </c:pt>
                <c:pt idx="76">
                  <c:v>1956</c:v>
                </c:pt>
                <c:pt idx="77">
                  <c:v>1957</c:v>
                </c:pt>
                <c:pt idx="78">
                  <c:v>1958</c:v>
                </c:pt>
                <c:pt idx="79">
                  <c:v>1959</c:v>
                </c:pt>
                <c:pt idx="80">
                  <c:v>1960</c:v>
                </c:pt>
                <c:pt idx="81">
                  <c:v>1961</c:v>
                </c:pt>
                <c:pt idx="82">
                  <c:v>1962</c:v>
                </c:pt>
                <c:pt idx="83">
                  <c:v>1963</c:v>
                </c:pt>
                <c:pt idx="84">
                  <c:v>1964</c:v>
                </c:pt>
                <c:pt idx="85">
                  <c:v>1965</c:v>
                </c:pt>
                <c:pt idx="86">
                  <c:v>1966</c:v>
                </c:pt>
                <c:pt idx="87">
                  <c:v>1967</c:v>
                </c:pt>
                <c:pt idx="88">
                  <c:v>1968</c:v>
                </c:pt>
                <c:pt idx="89">
                  <c:v>1969</c:v>
                </c:pt>
                <c:pt idx="90">
                  <c:v>1970</c:v>
                </c:pt>
                <c:pt idx="91">
                  <c:v>1971</c:v>
                </c:pt>
                <c:pt idx="92">
                  <c:v>1972</c:v>
                </c:pt>
                <c:pt idx="93">
                  <c:v>1973</c:v>
                </c:pt>
                <c:pt idx="94">
                  <c:v>1974</c:v>
                </c:pt>
                <c:pt idx="95">
                  <c:v>1975</c:v>
                </c:pt>
                <c:pt idx="96">
                  <c:v>1976</c:v>
                </c:pt>
                <c:pt idx="97">
                  <c:v>1977</c:v>
                </c:pt>
                <c:pt idx="98">
                  <c:v>1978</c:v>
                </c:pt>
                <c:pt idx="99">
                  <c:v>1979</c:v>
                </c:pt>
                <c:pt idx="100">
                  <c:v>1980</c:v>
                </c:pt>
                <c:pt idx="101">
                  <c:v>1981</c:v>
                </c:pt>
                <c:pt idx="102">
                  <c:v>1982</c:v>
                </c:pt>
                <c:pt idx="103">
                  <c:v>1983</c:v>
                </c:pt>
                <c:pt idx="104">
                  <c:v>1984</c:v>
                </c:pt>
                <c:pt idx="105">
                  <c:v>1985</c:v>
                </c:pt>
                <c:pt idx="106">
                  <c:v>1986</c:v>
                </c:pt>
                <c:pt idx="107">
                  <c:v>1987</c:v>
                </c:pt>
                <c:pt idx="108">
                  <c:v>1988</c:v>
                </c:pt>
                <c:pt idx="109">
                  <c:v>1989</c:v>
                </c:pt>
                <c:pt idx="110">
                  <c:v>1990</c:v>
                </c:pt>
                <c:pt idx="111">
                  <c:v>1991</c:v>
                </c:pt>
                <c:pt idx="112">
                  <c:v>1992</c:v>
                </c:pt>
                <c:pt idx="113">
                  <c:v>1993</c:v>
                </c:pt>
                <c:pt idx="114">
                  <c:v>1994</c:v>
                </c:pt>
                <c:pt idx="115">
                  <c:v>1995</c:v>
                </c:pt>
                <c:pt idx="116">
                  <c:v>1996</c:v>
                </c:pt>
                <c:pt idx="117">
                  <c:v>1997</c:v>
                </c:pt>
                <c:pt idx="118">
                  <c:v>1998</c:v>
                </c:pt>
                <c:pt idx="119">
                  <c:v>1999</c:v>
                </c:pt>
                <c:pt idx="120">
                  <c:v>2000</c:v>
                </c:pt>
                <c:pt idx="121">
                  <c:v>2001</c:v>
                </c:pt>
                <c:pt idx="122">
                  <c:v>2002</c:v>
                </c:pt>
                <c:pt idx="123">
                  <c:v>2003</c:v>
                </c:pt>
                <c:pt idx="124">
                  <c:v>2004</c:v>
                </c:pt>
                <c:pt idx="125">
                  <c:v>2005</c:v>
                </c:pt>
                <c:pt idx="126">
                  <c:v>2006</c:v>
                </c:pt>
                <c:pt idx="127">
                  <c:v>2007</c:v>
                </c:pt>
                <c:pt idx="128">
                  <c:v>2008</c:v>
                </c:pt>
                <c:pt idx="129">
                  <c:v>2009</c:v>
                </c:pt>
                <c:pt idx="130">
                  <c:v>2010</c:v>
                </c:pt>
                <c:pt idx="131">
                  <c:v>2011</c:v>
                </c:pt>
                <c:pt idx="132">
                  <c:v>2012</c:v>
                </c:pt>
                <c:pt idx="133">
                  <c:v>2013</c:v>
                </c:pt>
                <c:pt idx="134">
                  <c:v>2014</c:v>
                </c:pt>
                <c:pt idx="135">
                  <c:v>2015</c:v>
                </c:pt>
                <c:pt idx="136">
                  <c:v>2016</c:v>
                </c:pt>
              </c:numCache>
            </c:numRef>
          </c:cat>
          <c:val>
            <c:numRef>
              <c:f>Sheet1!$C$2:$C$138</c:f>
              <c:numCache>
                <c:formatCode>General</c:formatCode>
                <c:ptCount val="137"/>
                <c:pt idx="0">
                  <c:v>13.98</c:v>
                </c:pt>
                <c:pt idx="1">
                  <c:v>13.89</c:v>
                </c:pt>
                <c:pt idx="2">
                  <c:v>14.01</c:v>
                </c:pt>
                <c:pt idx="3">
                  <c:v>14.27</c:v>
                </c:pt>
                <c:pt idx="4">
                  <c:v>13.99</c:v>
                </c:pt>
                <c:pt idx="5">
                  <c:v>13.82</c:v>
                </c:pt>
                <c:pt idx="6">
                  <c:v>13.53</c:v>
                </c:pt>
                <c:pt idx="7">
                  <c:v>13.64</c:v>
                </c:pt>
                <c:pt idx="8">
                  <c:v>13.87</c:v>
                </c:pt>
                <c:pt idx="9">
                  <c:v>14.04</c:v>
                </c:pt>
                <c:pt idx="10">
                  <c:v>13.65</c:v>
                </c:pt>
                <c:pt idx="11">
                  <c:v>13.86</c:v>
                </c:pt>
                <c:pt idx="12">
                  <c:v>13.64</c:v>
                </c:pt>
                <c:pt idx="13">
                  <c:v>13.8</c:v>
                </c:pt>
                <c:pt idx="14">
                  <c:v>13.8</c:v>
                </c:pt>
                <c:pt idx="15">
                  <c:v>13.83</c:v>
                </c:pt>
                <c:pt idx="16">
                  <c:v>13.91</c:v>
                </c:pt>
                <c:pt idx="17">
                  <c:v>13.91</c:v>
                </c:pt>
                <c:pt idx="18">
                  <c:v>13.91</c:v>
                </c:pt>
                <c:pt idx="19">
                  <c:v>13.97</c:v>
                </c:pt>
                <c:pt idx="20">
                  <c:v>14.07</c:v>
                </c:pt>
                <c:pt idx="21">
                  <c:v>13.97</c:v>
                </c:pt>
                <c:pt idx="22">
                  <c:v>13.92</c:v>
                </c:pt>
                <c:pt idx="23">
                  <c:v>13.83</c:v>
                </c:pt>
                <c:pt idx="24">
                  <c:v>13.7</c:v>
                </c:pt>
                <c:pt idx="25">
                  <c:v>13.89</c:v>
                </c:pt>
                <c:pt idx="26">
                  <c:v>14.02</c:v>
                </c:pt>
                <c:pt idx="27">
                  <c:v>13.63</c:v>
                </c:pt>
                <c:pt idx="28">
                  <c:v>13.8</c:v>
                </c:pt>
                <c:pt idx="29">
                  <c:v>13.85</c:v>
                </c:pt>
                <c:pt idx="30">
                  <c:v>13.86</c:v>
                </c:pt>
                <c:pt idx="31">
                  <c:v>13.82</c:v>
                </c:pt>
                <c:pt idx="32">
                  <c:v>13.86</c:v>
                </c:pt>
                <c:pt idx="33">
                  <c:v>14</c:v>
                </c:pt>
                <c:pt idx="34">
                  <c:v>14.1</c:v>
                </c:pt>
                <c:pt idx="35">
                  <c:v>14.03</c:v>
                </c:pt>
                <c:pt idx="36">
                  <c:v>13.86</c:v>
                </c:pt>
                <c:pt idx="37">
                  <c:v>13.96</c:v>
                </c:pt>
                <c:pt idx="38">
                  <c:v>13.96</c:v>
                </c:pt>
                <c:pt idx="39">
                  <c:v>13.87</c:v>
                </c:pt>
                <c:pt idx="40">
                  <c:v>13.83</c:v>
                </c:pt>
                <c:pt idx="41">
                  <c:v>13.94</c:v>
                </c:pt>
                <c:pt idx="42">
                  <c:v>13.89</c:v>
                </c:pt>
                <c:pt idx="43">
                  <c:v>13.91</c:v>
                </c:pt>
                <c:pt idx="44">
                  <c:v>13.88</c:v>
                </c:pt>
                <c:pt idx="45">
                  <c:v>14.14</c:v>
                </c:pt>
                <c:pt idx="46">
                  <c:v>14.21</c:v>
                </c:pt>
                <c:pt idx="47">
                  <c:v>14.09</c:v>
                </c:pt>
                <c:pt idx="48">
                  <c:v>14.04</c:v>
                </c:pt>
                <c:pt idx="49">
                  <c:v>13.96</c:v>
                </c:pt>
                <c:pt idx="50">
                  <c:v>14.05</c:v>
                </c:pt>
                <c:pt idx="51">
                  <c:v>14.07</c:v>
                </c:pt>
                <c:pt idx="52">
                  <c:v>14.3</c:v>
                </c:pt>
                <c:pt idx="53">
                  <c:v>13.89</c:v>
                </c:pt>
                <c:pt idx="54">
                  <c:v>14.05</c:v>
                </c:pt>
                <c:pt idx="55">
                  <c:v>14.2</c:v>
                </c:pt>
                <c:pt idx="56">
                  <c:v>14.18</c:v>
                </c:pt>
                <c:pt idx="57">
                  <c:v>14.27</c:v>
                </c:pt>
                <c:pt idx="58">
                  <c:v>14.28</c:v>
                </c:pt>
                <c:pt idx="59">
                  <c:v>14.3</c:v>
                </c:pt>
                <c:pt idx="60">
                  <c:v>14.2</c:v>
                </c:pt>
                <c:pt idx="61">
                  <c:v>14.24</c:v>
                </c:pt>
                <c:pt idx="62">
                  <c:v>14.18</c:v>
                </c:pt>
                <c:pt idx="63">
                  <c:v>14.24</c:v>
                </c:pt>
                <c:pt idx="64">
                  <c:v>14.29</c:v>
                </c:pt>
                <c:pt idx="65">
                  <c:v>14.16</c:v>
                </c:pt>
                <c:pt idx="66">
                  <c:v>14.01</c:v>
                </c:pt>
                <c:pt idx="67">
                  <c:v>14.23</c:v>
                </c:pt>
                <c:pt idx="68">
                  <c:v>14.19</c:v>
                </c:pt>
                <c:pt idx="69">
                  <c:v>14.02</c:v>
                </c:pt>
                <c:pt idx="70">
                  <c:v>13.94</c:v>
                </c:pt>
                <c:pt idx="71">
                  <c:v>14.12</c:v>
                </c:pt>
                <c:pt idx="72">
                  <c:v>14.12</c:v>
                </c:pt>
                <c:pt idx="73">
                  <c:v>14.14</c:v>
                </c:pt>
                <c:pt idx="74">
                  <c:v>14.16</c:v>
                </c:pt>
                <c:pt idx="75">
                  <c:v>14.21</c:v>
                </c:pt>
                <c:pt idx="76">
                  <c:v>13.9</c:v>
                </c:pt>
                <c:pt idx="77">
                  <c:v>14.2</c:v>
                </c:pt>
                <c:pt idx="78">
                  <c:v>14.41</c:v>
                </c:pt>
                <c:pt idx="79">
                  <c:v>14.24</c:v>
                </c:pt>
                <c:pt idx="80">
                  <c:v>14.27</c:v>
                </c:pt>
                <c:pt idx="81">
                  <c:v>14.22</c:v>
                </c:pt>
                <c:pt idx="82">
                  <c:v>14.16</c:v>
                </c:pt>
                <c:pt idx="83">
                  <c:v>14.24</c:v>
                </c:pt>
                <c:pt idx="84">
                  <c:v>13.93</c:v>
                </c:pt>
                <c:pt idx="85">
                  <c:v>13.94</c:v>
                </c:pt>
                <c:pt idx="86">
                  <c:v>14.13</c:v>
                </c:pt>
                <c:pt idx="87">
                  <c:v>14.17</c:v>
                </c:pt>
                <c:pt idx="88">
                  <c:v>14.32</c:v>
                </c:pt>
                <c:pt idx="89">
                  <c:v>14.33</c:v>
                </c:pt>
                <c:pt idx="90">
                  <c:v>14.27</c:v>
                </c:pt>
                <c:pt idx="91">
                  <c:v>14.04</c:v>
                </c:pt>
                <c:pt idx="92">
                  <c:v>14.2</c:v>
                </c:pt>
                <c:pt idx="93">
                  <c:v>14.38</c:v>
                </c:pt>
                <c:pt idx="94">
                  <c:v>14.14</c:v>
                </c:pt>
                <c:pt idx="95">
                  <c:v>14.27</c:v>
                </c:pt>
                <c:pt idx="96">
                  <c:v>13.99</c:v>
                </c:pt>
                <c:pt idx="97">
                  <c:v>14.32</c:v>
                </c:pt>
                <c:pt idx="98">
                  <c:v>14.28</c:v>
                </c:pt>
                <c:pt idx="99">
                  <c:v>14.53</c:v>
                </c:pt>
                <c:pt idx="100">
                  <c:v>14.47</c:v>
                </c:pt>
                <c:pt idx="101">
                  <c:v>14.66</c:v>
                </c:pt>
                <c:pt idx="102">
                  <c:v>14.41</c:v>
                </c:pt>
                <c:pt idx="103">
                  <c:v>14.56</c:v>
                </c:pt>
                <c:pt idx="104">
                  <c:v>14.47</c:v>
                </c:pt>
                <c:pt idx="105">
                  <c:v>14.36</c:v>
                </c:pt>
                <c:pt idx="106">
                  <c:v>14.52</c:v>
                </c:pt>
                <c:pt idx="107">
                  <c:v>14.59</c:v>
                </c:pt>
                <c:pt idx="108">
                  <c:v>14.66</c:v>
                </c:pt>
                <c:pt idx="109">
                  <c:v>14.53</c:v>
                </c:pt>
                <c:pt idx="110">
                  <c:v>14.86</c:v>
                </c:pt>
                <c:pt idx="111">
                  <c:v>14.73</c:v>
                </c:pt>
                <c:pt idx="112">
                  <c:v>14.53</c:v>
                </c:pt>
                <c:pt idx="113">
                  <c:v>14.41</c:v>
                </c:pt>
                <c:pt idx="114">
                  <c:v>14.56</c:v>
                </c:pt>
                <c:pt idx="115">
                  <c:v>14.89</c:v>
                </c:pt>
                <c:pt idx="116">
                  <c:v>14.74</c:v>
                </c:pt>
                <c:pt idx="117">
                  <c:v>14.71</c:v>
                </c:pt>
                <c:pt idx="118">
                  <c:v>15.2</c:v>
                </c:pt>
                <c:pt idx="119">
                  <c:v>14.85</c:v>
                </c:pt>
                <c:pt idx="120">
                  <c:v>14.77</c:v>
                </c:pt>
                <c:pt idx="121">
                  <c:v>14.77</c:v>
                </c:pt>
                <c:pt idx="122">
                  <c:v>15.11</c:v>
                </c:pt>
                <c:pt idx="123">
                  <c:v>14.92</c:v>
                </c:pt>
                <c:pt idx="124">
                  <c:v>14.92</c:v>
                </c:pt>
                <c:pt idx="125">
                  <c:v>14.98</c:v>
                </c:pt>
                <c:pt idx="126">
                  <c:v>14.9</c:v>
                </c:pt>
                <c:pt idx="127">
                  <c:v>15.2</c:v>
                </c:pt>
                <c:pt idx="128">
                  <c:v>14.87</c:v>
                </c:pt>
                <c:pt idx="129">
                  <c:v>14.88</c:v>
                </c:pt>
                <c:pt idx="130">
                  <c:v>15.1</c:v>
                </c:pt>
                <c:pt idx="131">
                  <c:v>14.93</c:v>
                </c:pt>
                <c:pt idx="132">
                  <c:v>14.93</c:v>
                </c:pt>
                <c:pt idx="133">
                  <c:v>14.98</c:v>
                </c:pt>
                <c:pt idx="134">
                  <c:v>15.07</c:v>
                </c:pt>
                <c:pt idx="135">
                  <c:v>15.379999999999999</c:v>
                </c:pt>
                <c:pt idx="136">
                  <c:v>15.629999999999999</c:v>
                </c:pt>
              </c:numCache>
            </c:numRef>
          </c:val>
          <c:smooth val="0"/>
          <c:extLst>
            <c:ext xmlns:c16="http://schemas.microsoft.com/office/drawing/2014/chart" uri="{C3380CC4-5D6E-409C-BE32-E72D297353CC}">
              <c16:uniqueId val="{00000000-A1B6-49E4-ACA5-3E463790684B}"/>
            </c:ext>
          </c:extLst>
        </c:ser>
        <c:dLbls>
          <c:showLegendKey val="0"/>
          <c:showVal val="0"/>
          <c:showCatName val="0"/>
          <c:showSerName val="0"/>
          <c:showPercent val="0"/>
          <c:showBubbleSize val="0"/>
        </c:dLbls>
        <c:smooth val="0"/>
        <c:axId val="588268504"/>
        <c:axId val="588267848"/>
      </c:lineChart>
      <c:catAx>
        <c:axId val="588268504"/>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88267848"/>
        <c:crosses val="autoZero"/>
        <c:auto val="1"/>
        <c:lblAlgn val="ctr"/>
        <c:lblOffset val="100"/>
        <c:noMultiLvlLbl val="0"/>
      </c:catAx>
      <c:valAx>
        <c:axId val="58826784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88268504"/>
        <c:crosses val="autoZero"/>
        <c:crossBetween val="between"/>
      </c:valAx>
      <c:spPr>
        <a:noFill/>
        <a:ln>
          <a:noFill/>
        </a:ln>
        <a:effectLst/>
      </c:spPr>
    </c:plotArea>
    <c:legend>
      <c:legendPos val="b"/>
      <c:layout>
        <c:manualLayout>
          <c:xMode val="edge"/>
          <c:yMode val="edge"/>
          <c:x val="0.29073548228346457"/>
          <c:y val="0.93797515145330024"/>
          <c:w val="0.46384141240157484"/>
          <c:h val="4.7962349411764922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r>
              <a:rPr lang="en-US" dirty="0"/>
              <a:t>Temperature Worldwide</a:t>
            </a:r>
            <a:r>
              <a:rPr lang="en-US" baseline="0" dirty="0"/>
              <a:t> Average</a:t>
            </a:r>
            <a:endParaRPr lang="en-US" dirty="0"/>
          </a:p>
        </c:rich>
      </c:tx>
      <c:overlay val="0"/>
      <c:spPr>
        <a:noFill/>
        <a:ln>
          <a:noFill/>
        </a:ln>
        <a:effectLst/>
      </c:spPr>
      <c:txPr>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Sheet1!$B$1</c:f>
              <c:strCache>
                <c:ptCount val="1"/>
                <c:pt idx="0">
                  <c:v>Average</c:v>
                </c:pt>
              </c:strCache>
            </c:strRef>
          </c:tx>
          <c:spPr>
            <a:ln w="34925" cap="rnd">
              <a:solidFill>
                <a:schemeClr val="accent2"/>
              </a:solidFill>
              <a:round/>
            </a:ln>
            <a:effectLst>
              <a:outerShdw blurRad="57150" dist="19050" dir="5400000" algn="ctr" rotWithShape="0">
                <a:srgbClr val="000000">
                  <a:alpha val="63000"/>
                </a:srgbClr>
              </a:outerShdw>
            </a:effectLst>
          </c:spPr>
          <c:marker>
            <c:symbol val="none"/>
          </c:marker>
          <c:cat>
            <c:numRef>
              <c:f>Sheet1!$A$2:$A$138</c:f>
              <c:numCache>
                <c:formatCode>General</c:formatCode>
                <c:ptCount val="137"/>
                <c:pt idx="0">
                  <c:v>1880</c:v>
                </c:pt>
                <c:pt idx="1">
                  <c:v>1881</c:v>
                </c:pt>
                <c:pt idx="2">
                  <c:v>1882</c:v>
                </c:pt>
                <c:pt idx="3">
                  <c:v>1883</c:v>
                </c:pt>
                <c:pt idx="4">
                  <c:v>1884</c:v>
                </c:pt>
                <c:pt idx="5">
                  <c:v>1885</c:v>
                </c:pt>
                <c:pt idx="6">
                  <c:v>1886</c:v>
                </c:pt>
                <c:pt idx="7">
                  <c:v>1887</c:v>
                </c:pt>
                <c:pt idx="8">
                  <c:v>1888</c:v>
                </c:pt>
                <c:pt idx="9">
                  <c:v>1889</c:v>
                </c:pt>
                <c:pt idx="10">
                  <c:v>1890</c:v>
                </c:pt>
                <c:pt idx="11">
                  <c:v>1891</c:v>
                </c:pt>
                <c:pt idx="12">
                  <c:v>1892</c:v>
                </c:pt>
                <c:pt idx="13">
                  <c:v>1893</c:v>
                </c:pt>
                <c:pt idx="14">
                  <c:v>1894</c:v>
                </c:pt>
                <c:pt idx="15">
                  <c:v>1895</c:v>
                </c:pt>
                <c:pt idx="16">
                  <c:v>1896</c:v>
                </c:pt>
                <c:pt idx="17">
                  <c:v>1897</c:v>
                </c:pt>
                <c:pt idx="18">
                  <c:v>1898</c:v>
                </c:pt>
                <c:pt idx="19">
                  <c:v>1899</c:v>
                </c:pt>
                <c:pt idx="20">
                  <c:v>1900</c:v>
                </c:pt>
                <c:pt idx="21">
                  <c:v>1901</c:v>
                </c:pt>
                <c:pt idx="22">
                  <c:v>1902</c:v>
                </c:pt>
                <c:pt idx="23">
                  <c:v>1903</c:v>
                </c:pt>
                <c:pt idx="24">
                  <c:v>1904</c:v>
                </c:pt>
                <c:pt idx="25">
                  <c:v>1905</c:v>
                </c:pt>
                <c:pt idx="26">
                  <c:v>1906</c:v>
                </c:pt>
                <c:pt idx="27">
                  <c:v>1907</c:v>
                </c:pt>
                <c:pt idx="28">
                  <c:v>1908</c:v>
                </c:pt>
                <c:pt idx="29">
                  <c:v>1909</c:v>
                </c:pt>
                <c:pt idx="30">
                  <c:v>1910</c:v>
                </c:pt>
                <c:pt idx="31">
                  <c:v>1911</c:v>
                </c:pt>
                <c:pt idx="32">
                  <c:v>1912</c:v>
                </c:pt>
                <c:pt idx="33">
                  <c:v>1913</c:v>
                </c:pt>
                <c:pt idx="34">
                  <c:v>1914</c:v>
                </c:pt>
                <c:pt idx="35">
                  <c:v>1915</c:v>
                </c:pt>
                <c:pt idx="36">
                  <c:v>1916</c:v>
                </c:pt>
                <c:pt idx="37">
                  <c:v>1917</c:v>
                </c:pt>
                <c:pt idx="38">
                  <c:v>1918</c:v>
                </c:pt>
                <c:pt idx="39">
                  <c:v>1919</c:v>
                </c:pt>
                <c:pt idx="40">
                  <c:v>1920</c:v>
                </c:pt>
                <c:pt idx="41">
                  <c:v>1921</c:v>
                </c:pt>
                <c:pt idx="42">
                  <c:v>1922</c:v>
                </c:pt>
                <c:pt idx="43">
                  <c:v>1923</c:v>
                </c:pt>
                <c:pt idx="44">
                  <c:v>1924</c:v>
                </c:pt>
                <c:pt idx="45">
                  <c:v>1925</c:v>
                </c:pt>
                <c:pt idx="46">
                  <c:v>1926</c:v>
                </c:pt>
                <c:pt idx="47">
                  <c:v>1927</c:v>
                </c:pt>
                <c:pt idx="48">
                  <c:v>1928</c:v>
                </c:pt>
                <c:pt idx="49">
                  <c:v>1929</c:v>
                </c:pt>
                <c:pt idx="50">
                  <c:v>1930</c:v>
                </c:pt>
                <c:pt idx="51">
                  <c:v>1931</c:v>
                </c:pt>
                <c:pt idx="52">
                  <c:v>1932</c:v>
                </c:pt>
                <c:pt idx="53">
                  <c:v>1933</c:v>
                </c:pt>
                <c:pt idx="54">
                  <c:v>1934</c:v>
                </c:pt>
                <c:pt idx="55">
                  <c:v>1935</c:v>
                </c:pt>
                <c:pt idx="56">
                  <c:v>1936</c:v>
                </c:pt>
                <c:pt idx="57">
                  <c:v>1937</c:v>
                </c:pt>
                <c:pt idx="58">
                  <c:v>1938</c:v>
                </c:pt>
                <c:pt idx="59">
                  <c:v>1939</c:v>
                </c:pt>
                <c:pt idx="60">
                  <c:v>1940</c:v>
                </c:pt>
                <c:pt idx="61">
                  <c:v>1941</c:v>
                </c:pt>
                <c:pt idx="62">
                  <c:v>1942</c:v>
                </c:pt>
                <c:pt idx="63">
                  <c:v>1943</c:v>
                </c:pt>
                <c:pt idx="64">
                  <c:v>1944</c:v>
                </c:pt>
                <c:pt idx="65">
                  <c:v>1945</c:v>
                </c:pt>
                <c:pt idx="66">
                  <c:v>1946</c:v>
                </c:pt>
                <c:pt idx="67">
                  <c:v>1947</c:v>
                </c:pt>
                <c:pt idx="68">
                  <c:v>1948</c:v>
                </c:pt>
                <c:pt idx="69">
                  <c:v>1949</c:v>
                </c:pt>
                <c:pt idx="70">
                  <c:v>1950</c:v>
                </c:pt>
                <c:pt idx="71">
                  <c:v>1951</c:v>
                </c:pt>
                <c:pt idx="72">
                  <c:v>1952</c:v>
                </c:pt>
                <c:pt idx="73">
                  <c:v>1953</c:v>
                </c:pt>
                <c:pt idx="74">
                  <c:v>1954</c:v>
                </c:pt>
                <c:pt idx="75">
                  <c:v>1955</c:v>
                </c:pt>
                <c:pt idx="76">
                  <c:v>1956</c:v>
                </c:pt>
                <c:pt idx="77">
                  <c:v>1957</c:v>
                </c:pt>
                <c:pt idx="78">
                  <c:v>1958</c:v>
                </c:pt>
                <c:pt idx="79">
                  <c:v>1959</c:v>
                </c:pt>
                <c:pt idx="80">
                  <c:v>1960</c:v>
                </c:pt>
                <c:pt idx="81">
                  <c:v>1961</c:v>
                </c:pt>
                <c:pt idx="82">
                  <c:v>1962</c:v>
                </c:pt>
                <c:pt idx="83">
                  <c:v>1963</c:v>
                </c:pt>
                <c:pt idx="84">
                  <c:v>1964</c:v>
                </c:pt>
                <c:pt idx="85">
                  <c:v>1965</c:v>
                </c:pt>
                <c:pt idx="86">
                  <c:v>1966</c:v>
                </c:pt>
                <c:pt idx="87">
                  <c:v>1967</c:v>
                </c:pt>
                <c:pt idx="88">
                  <c:v>1968</c:v>
                </c:pt>
                <c:pt idx="89">
                  <c:v>1969</c:v>
                </c:pt>
                <c:pt idx="90">
                  <c:v>1970</c:v>
                </c:pt>
                <c:pt idx="91">
                  <c:v>1971</c:v>
                </c:pt>
                <c:pt idx="92">
                  <c:v>1972</c:v>
                </c:pt>
                <c:pt idx="93">
                  <c:v>1973</c:v>
                </c:pt>
                <c:pt idx="94">
                  <c:v>1974</c:v>
                </c:pt>
                <c:pt idx="95">
                  <c:v>1975</c:v>
                </c:pt>
                <c:pt idx="96">
                  <c:v>1976</c:v>
                </c:pt>
                <c:pt idx="97">
                  <c:v>1977</c:v>
                </c:pt>
                <c:pt idx="98">
                  <c:v>1978</c:v>
                </c:pt>
                <c:pt idx="99">
                  <c:v>1979</c:v>
                </c:pt>
                <c:pt idx="100">
                  <c:v>1980</c:v>
                </c:pt>
                <c:pt idx="101">
                  <c:v>1981</c:v>
                </c:pt>
                <c:pt idx="102">
                  <c:v>1982</c:v>
                </c:pt>
                <c:pt idx="103">
                  <c:v>1983</c:v>
                </c:pt>
                <c:pt idx="104">
                  <c:v>1984</c:v>
                </c:pt>
                <c:pt idx="105">
                  <c:v>1985</c:v>
                </c:pt>
                <c:pt idx="106">
                  <c:v>1986</c:v>
                </c:pt>
                <c:pt idx="107">
                  <c:v>1987</c:v>
                </c:pt>
                <c:pt idx="108">
                  <c:v>1988</c:v>
                </c:pt>
                <c:pt idx="109">
                  <c:v>1989</c:v>
                </c:pt>
                <c:pt idx="110">
                  <c:v>1990</c:v>
                </c:pt>
                <c:pt idx="111">
                  <c:v>1991</c:v>
                </c:pt>
                <c:pt idx="112">
                  <c:v>1992</c:v>
                </c:pt>
                <c:pt idx="113">
                  <c:v>1993</c:v>
                </c:pt>
                <c:pt idx="114">
                  <c:v>1994</c:v>
                </c:pt>
                <c:pt idx="115">
                  <c:v>1995</c:v>
                </c:pt>
                <c:pt idx="116">
                  <c:v>1996</c:v>
                </c:pt>
                <c:pt idx="117">
                  <c:v>1997</c:v>
                </c:pt>
                <c:pt idx="118">
                  <c:v>1998</c:v>
                </c:pt>
                <c:pt idx="119">
                  <c:v>1999</c:v>
                </c:pt>
                <c:pt idx="120">
                  <c:v>2000</c:v>
                </c:pt>
                <c:pt idx="121">
                  <c:v>2001</c:v>
                </c:pt>
                <c:pt idx="122">
                  <c:v>2002</c:v>
                </c:pt>
                <c:pt idx="123">
                  <c:v>2003</c:v>
                </c:pt>
                <c:pt idx="124">
                  <c:v>2004</c:v>
                </c:pt>
                <c:pt idx="125">
                  <c:v>2005</c:v>
                </c:pt>
                <c:pt idx="126">
                  <c:v>2006</c:v>
                </c:pt>
                <c:pt idx="127">
                  <c:v>2007</c:v>
                </c:pt>
                <c:pt idx="128">
                  <c:v>2008</c:v>
                </c:pt>
                <c:pt idx="129">
                  <c:v>2009</c:v>
                </c:pt>
                <c:pt idx="130">
                  <c:v>2010</c:v>
                </c:pt>
                <c:pt idx="131">
                  <c:v>2011</c:v>
                </c:pt>
                <c:pt idx="132">
                  <c:v>2012</c:v>
                </c:pt>
                <c:pt idx="133">
                  <c:v>2013</c:v>
                </c:pt>
                <c:pt idx="134">
                  <c:v>2014</c:v>
                </c:pt>
                <c:pt idx="135">
                  <c:v>2015</c:v>
                </c:pt>
                <c:pt idx="136">
                  <c:v>2016</c:v>
                </c:pt>
              </c:numCache>
            </c:numRef>
          </c:cat>
          <c:val>
            <c:numRef>
              <c:f>Sheet1!$B$2:$B$138</c:f>
              <c:numCache>
                <c:formatCode>General</c:formatCode>
                <c:ptCount val="137"/>
                <c:pt idx="0">
                  <c:v>13.454166666666667</c:v>
                </c:pt>
                <c:pt idx="1">
                  <c:v>13.454166666666666</c:v>
                </c:pt>
                <c:pt idx="2">
                  <c:v>13.5375</c:v>
                </c:pt>
                <c:pt idx="3">
                  <c:v>13.475833333333334</c:v>
                </c:pt>
                <c:pt idx="4">
                  <c:v>13.209166666666667</c:v>
                </c:pt>
                <c:pt idx="5">
                  <c:v>13.361666666666666</c:v>
                </c:pt>
                <c:pt idx="6">
                  <c:v>13.256666666666666</c:v>
                </c:pt>
                <c:pt idx="7">
                  <c:v>13.198333333333334</c:v>
                </c:pt>
                <c:pt idx="8">
                  <c:v>13.445833333333333</c:v>
                </c:pt>
                <c:pt idx="9">
                  <c:v>13.669166666666667</c:v>
                </c:pt>
                <c:pt idx="10">
                  <c:v>13.346666666666668</c:v>
                </c:pt>
                <c:pt idx="11">
                  <c:v>13.34</c:v>
                </c:pt>
                <c:pt idx="12">
                  <c:v>13.4025</c:v>
                </c:pt>
                <c:pt idx="13">
                  <c:v>13.363333333333333</c:v>
                </c:pt>
                <c:pt idx="14">
                  <c:v>13.493333333333332</c:v>
                </c:pt>
                <c:pt idx="15">
                  <c:v>13.573333333333334</c:v>
                </c:pt>
                <c:pt idx="16">
                  <c:v>13.6325</c:v>
                </c:pt>
                <c:pt idx="17">
                  <c:v>13.723333333333333</c:v>
                </c:pt>
                <c:pt idx="18">
                  <c:v>13.566666666666666</c:v>
                </c:pt>
                <c:pt idx="19">
                  <c:v>13.641666666666667</c:v>
                </c:pt>
                <c:pt idx="20">
                  <c:v>13.796666666666667</c:v>
                </c:pt>
                <c:pt idx="21">
                  <c:v>13.798333333333334</c:v>
                </c:pt>
                <c:pt idx="22">
                  <c:v>13.601666666666667</c:v>
                </c:pt>
                <c:pt idx="23">
                  <c:v>13.540833333333333</c:v>
                </c:pt>
                <c:pt idx="24">
                  <c:v>13.428333333333333</c:v>
                </c:pt>
                <c:pt idx="25">
                  <c:v>13.609166666666667</c:v>
                </c:pt>
                <c:pt idx="26">
                  <c:v>13.709166666666667</c:v>
                </c:pt>
                <c:pt idx="27">
                  <c:v>13.4175</c:v>
                </c:pt>
                <c:pt idx="28">
                  <c:v>13.563333333333333</c:v>
                </c:pt>
                <c:pt idx="29">
                  <c:v>13.545</c:v>
                </c:pt>
                <c:pt idx="30">
                  <c:v>13.611666666666666</c:v>
                </c:pt>
                <c:pt idx="31">
                  <c:v>13.59</c:v>
                </c:pt>
                <c:pt idx="32">
                  <c:v>13.6175</c:v>
                </c:pt>
                <c:pt idx="33">
                  <c:v>13.623333333333333</c:v>
                </c:pt>
                <c:pt idx="34">
                  <c:v>13.873333333333333</c:v>
                </c:pt>
                <c:pt idx="35">
                  <c:v>13.884166666666667</c:v>
                </c:pt>
                <c:pt idx="36">
                  <c:v>13.64</c:v>
                </c:pt>
                <c:pt idx="37">
                  <c:v>13.433333333333334</c:v>
                </c:pt>
                <c:pt idx="38">
                  <c:v>13.508333333333333</c:v>
                </c:pt>
                <c:pt idx="39">
                  <c:v>13.755000000000001</c:v>
                </c:pt>
                <c:pt idx="40">
                  <c:v>13.675833333333333</c:v>
                </c:pt>
                <c:pt idx="41">
                  <c:v>13.783333333333333</c:v>
                </c:pt>
                <c:pt idx="42">
                  <c:v>13.696666666666667</c:v>
                </c:pt>
                <c:pt idx="43">
                  <c:v>13.679166666666667</c:v>
                </c:pt>
                <c:pt idx="44">
                  <c:v>13.720833333333333</c:v>
                </c:pt>
                <c:pt idx="45">
                  <c:v>13.689166666666667</c:v>
                </c:pt>
                <c:pt idx="46">
                  <c:v>13.9025</c:v>
                </c:pt>
                <c:pt idx="47">
                  <c:v>13.768333333333333</c:v>
                </c:pt>
                <c:pt idx="48">
                  <c:v>13.846666666666666</c:v>
                </c:pt>
                <c:pt idx="49">
                  <c:v>13.614166666666666</c:v>
                </c:pt>
                <c:pt idx="50">
                  <c:v>13.796666666666667</c:v>
                </c:pt>
                <c:pt idx="51">
                  <c:v>13.8825</c:v>
                </c:pt>
                <c:pt idx="52">
                  <c:v>13.871666666666666</c:v>
                </c:pt>
                <c:pt idx="53">
                  <c:v>13.734166666666667</c:v>
                </c:pt>
                <c:pt idx="54">
                  <c:v>13.880833333333333</c:v>
                </c:pt>
                <c:pt idx="55">
                  <c:v>13.749166666666667</c:v>
                </c:pt>
                <c:pt idx="56">
                  <c:v>13.8825</c:v>
                </c:pt>
                <c:pt idx="57">
                  <c:v>13.977499999999999</c:v>
                </c:pt>
                <c:pt idx="58">
                  <c:v>14.038333333333334</c:v>
                </c:pt>
                <c:pt idx="59">
                  <c:v>13.868333333333334</c:v>
                </c:pt>
                <c:pt idx="60">
                  <c:v>14.054166666666667</c:v>
                </c:pt>
                <c:pt idx="61">
                  <c:v>14.015833333333333</c:v>
                </c:pt>
                <c:pt idx="62">
                  <c:v>14.022500000000001</c:v>
                </c:pt>
                <c:pt idx="63">
                  <c:v>13.967499999999999</c:v>
                </c:pt>
                <c:pt idx="64">
                  <c:v>14.029166666666667</c:v>
                </c:pt>
                <c:pt idx="65">
                  <c:v>13.889166666666666</c:v>
                </c:pt>
                <c:pt idx="66">
                  <c:v>13.899166666666666</c:v>
                </c:pt>
                <c:pt idx="67">
                  <c:v>14.025</c:v>
                </c:pt>
                <c:pt idx="68">
                  <c:v>13.908333333333333</c:v>
                </c:pt>
                <c:pt idx="69">
                  <c:v>13.875833333333333</c:v>
                </c:pt>
                <c:pt idx="70">
                  <c:v>13.7675</c:v>
                </c:pt>
                <c:pt idx="71">
                  <c:v>13.925833333333333</c:v>
                </c:pt>
                <c:pt idx="72">
                  <c:v>13.964166666666667</c:v>
                </c:pt>
                <c:pt idx="73">
                  <c:v>14.053333333333333</c:v>
                </c:pt>
                <c:pt idx="74">
                  <c:v>13.860833333333334</c:v>
                </c:pt>
                <c:pt idx="75">
                  <c:v>13.868333333333334</c:v>
                </c:pt>
                <c:pt idx="76">
                  <c:v>13.765000000000001</c:v>
                </c:pt>
                <c:pt idx="77">
                  <c:v>14.024166666666666</c:v>
                </c:pt>
                <c:pt idx="78">
                  <c:v>14.07</c:v>
                </c:pt>
                <c:pt idx="79">
                  <c:v>14.044166666666667</c:v>
                </c:pt>
                <c:pt idx="80">
                  <c:v>13.981666666666667</c:v>
                </c:pt>
                <c:pt idx="81">
                  <c:v>14.085833333333333</c:v>
                </c:pt>
                <c:pt idx="82">
                  <c:v>14.021666666666667</c:v>
                </c:pt>
                <c:pt idx="83">
                  <c:v>14.025</c:v>
                </c:pt>
                <c:pt idx="84">
                  <c:v>13.751666666666667</c:v>
                </c:pt>
                <c:pt idx="85">
                  <c:v>13.8325</c:v>
                </c:pt>
                <c:pt idx="86">
                  <c:v>13.933333333333334</c:v>
                </c:pt>
                <c:pt idx="87">
                  <c:v>13.981666666666667</c:v>
                </c:pt>
                <c:pt idx="88">
                  <c:v>13.903333333333334</c:v>
                </c:pt>
                <c:pt idx="89">
                  <c:v>14.014166666666666</c:v>
                </c:pt>
                <c:pt idx="90">
                  <c:v>14.067500000000001</c:v>
                </c:pt>
                <c:pt idx="91">
                  <c:v>13.931666666666667</c:v>
                </c:pt>
                <c:pt idx="92">
                  <c:v>13.983333333333333</c:v>
                </c:pt>
                <c:pt idx="93">
                  <c:v>14.226666666666667</c:v>
                </c:pt>
                <c:pt idx="94">
                  <c:v>13.961666666666666</c:v>
                </c:pt>
                <c:pt idx="95">
                  <c:v>14.015000000000001</c:v>
                </c:pt>
                <c:pt idx="96">
                  <c:v>13.826666666666666</c:v>
                </c:pt>
                <c:pt idx="97">
                  <c:v>14.21</c:v>
                </c:pt>
                <c:pt idx="98">
                  <c:v>14.137499999999999</c:v>
                </c:pt>
                <c:pt idx="99">
                  <c:v>14.200833333333334</c:v>
                </c:pt>
                <c:pt idx="100">
                  <c:v>14.34</c:v>
                </c:pt>
                <c:pt idx="101">
                  <c:v>14.433333333333334</c:v>
                </c:pt>
                <c:pt idx="102">
                  <c:v>14.131666666666666</c:v>
                </c:pt>
                <c:pt idx="103">
                  <c:v>14.385</c:v>
                </c:pt>
                <c:pt idx="104">
                  <c:v>14.213333333333333</c:v>
                </c:pt>
                <c:pt idx="105">
                  <c:v>14.195</c:v>
                </c:pt>
                <c:pt idx="106">
                  <c:v>14.251666666666667</c:v>
                </c:pt>
                <c:pt idx="107">
                  <c:v>14.404999999999999</c:v>
                </c:pt>
                <c:pt idx="108">
                  <c:v>14.513333333333334</c:v>
                </c:pt>
                <c:pt idx="109">
                  <c:v>14.375833333333333</c:v>
                </c:pt>
                <c:pt idx="110">
                  <c:v>14.529166666666667</c:v>
                </c:pt>
                <c:pt idx="111">
                  <c:v>14.523333333333333</c:v>
                </c:pt>
                <c:pt idx="112">
                  <c:v>14.227499999999999</c:v>
                </c:pt>
                <c:pt idx="113">
                  <c:v>14.261666666666667</c:v>
                </c:pt>
                <c:pt idx="114">
                  <c:v>14.375</c:v>
                </c:pt>
                <c:pt idx="115">
                  <c:v>14.551666666666666</c:v>
                </c:pt>
                <c:pt idx="116">
                  <c:v>14.473333333333333</c:v>
                </c:pt>
                <c:pt idx="117">
                  <c:v>14.534166666666668</c:v>
                </c:pt>
                <c:pt idx="118">
                  <c:v>14.829166666666667</c:v>
                </c:pt>
                <c:pt idx="119">
                  <c:v>14.5825</c:v>
                </c:pt>
                <c:pt idx="120">
                  <c:v>14.565</c:v>
                </c:pt>
                <c:pt idx="121">
                  <c:v>14.664999999999999</c:v>
                </c:pt>
                <c:pt idx="122">
                  <c:v>14.783333333333333</c:v>
                </c:pt>
                <c:pt idx="123">
                  <c:v>14.760833333333334</c:v>
                </c:pt>
                <c:pt idx="124">
                  <c:v>14.668333333333333</c:v>
                </c:pt>
                <c:pt idx="125">
                  <c:v>14.859166666666667</c:v>
                </c:pt>
                <c:pt idx="126">
                  <c:v>14.755000000000001</c:v>
                </c:pt>
                <c:pt idx="127">
                  <c:v>14.8375</c:v>
                </c:pt>
                <c:pt idx="128">
                  <c:v>14.629166666666666</c:v>
                </c:pt>
                <c:pt idx="129">
                  <c:v>14.766666666666667</c:v>
                </c:pt>
                <c:pt idx="130">
                  <c:v>14.901666666666667</c:v>
                </c:pt>
                <c:pt idx="131">
                  <c:v>14.765000000000001</c:v>
                </c:pt>
                <c:pt idx="132">
                  <c:v>14.75</c:v>
                </c:pt>
                <c:pt idx="133">
                  <c:v>14.790833333333333</c:v>
                </c:pt>
                <c:pt idx="134">
                  <c:v>14.856666666666667</c:v>
                </c:pt>
                <c:pt idx="135">
                  <c:v>14.951666666666666</c:v>
                </c:pt>
                <c:pt idx="136">
                  <c:v>15.227499999999999</c:v>
                </c:pt>
              </c:numCache>
            </c:numRef>
          </c:val>
          <c:smooth val="0"/>
          <c:extLst>
            <c:ext xmlns:c16="http://schemas.microsoft.com/office/drawing/2014/chart" uri="{C3380CC4-5D6E-409C-BE32-E72D297353CC}">
              <c16:uniqueId val="{00000000-6ED2-4486-8DAB-23FD4F80AA78}"/>
            </c:ext>
          </c:extLst>
        </c:ser>
        <c:ser>
          <c:idx val="1"/>
          <c:order val="1"/>
          <c:tx>
            <c:strRef>
              <c:f>Sheet1!$C$1</c:f>
              <c:strCache>
                <c:ptCount val="1"/>
                <c:pt idx="0">
                  <c:v>Summers</c:v>
                </c:pt>
              </c:strCache>
            </c:strRef>
          </c:tx>
          <c:spPr>
            <a:ln w="34925" cap="rnd">
              <a:solidFill>
                <a:schemeClr val="accent4"/>
              </a:solidFill>
              <a:round/>
            </a:ln>
            <a:effectLst>
              <a:outerShdw blurRad="57150" dist="19050" dir="5400000" algn="ctr" rotWithShape="0">
                <a:srgbClr val="000000">
                  <a:alpha val="63000"/>
                </a:srgbClr>
              </a:outerShdw>
            </a:effectLst>
          </c:spPr>
          <c:marker>
            <c:symbol val="none"/>
          </c:marker>
          <c:cat>
            <c:numRef>
              <c:f>Sheet1!$A$2:$A$138</c:f>
              <c:numCache>
                <c:formatCode>General</c:formatCode>
                <c:ptCount val="137"/>
                <c:pt idx="0">
                  <c:v>1880</c:v>
                </c:pt>
                <c:pt idx="1">
                  <c:v>1881</c:v>
                </c:pt>
                <c:pt idx="2">
                  <c:v>1882</c:v>
                </c:pt>
                <c:pt idx="3">
                  <c:v>1883</c:v>
                </c:pt>
                <c:pt idx="4">
                  <c:v>1884</c:v>
                </c:pt>
                <c:pt idx="5">
                  <c:v>1885</c:v>
                </c:pt>
                <c:pt idx="6">
                  <c:v>1886</c:v>
                </c:pt>
                <c:pt idx="7">
                  <c:v>1887</c:v>
                </c:pt>
                <c:pt idx="8">
                  <c:v>1888</c:v>
                </c:pt>
                <c:pt idx="9">
                  <c:v>1889</c:v>
                </c:pt>
                <c:pt idx="10">
                  <c:v>1890</c:v>
                </c:pt>
                <c:pt idx="11">
                  <c:v>1891</c:v>
                </c:pt>
                <c:pt idx="12">
                  <c:v>1892</c:v>
                </c:pt>
                <c:pt idx="13">
                  <c:v>1893</c:v>
                </c:pt>
                <c:pt idx="14">
                  <c:v>1894</c:v>
                </c:pt>
                <c:pt idx="15">
                  <c:v>1895</c:v>
                </c:pt>
                <c:pt idx="16">
                  <c:v>1896</c:v>
                </c:pt>
                <c:pt idx="17">
                  <c:v>1897</c:v>
                </c:pt>
                <c:pt idx="18">
                  <c:v>1898</c:v>
                </c:pt>
                <c:pt idx="19">
                  <c:v>1899</c:v>
                </c:pt>
                <c:pt idx="20">
                  <c:v>1900</c:v>
                </c:pt>
                <c:pt idx="21">
                  <c:v>1901</c:v>
                </c:pt>
                <c:pt idx="22">
                  <c:v>1902</c:v>
                </c:pt>
                <c:pt idx="23">
                  <c:v>1903</c:v>
                </c:pt>
                <c:pt idx="24">
                  <c:v>1904</c:v>
                </c:pt>
                <c:pt idx="25">
                  <c:v>1905</c:v>
                </c:pt>
                <c:pt idx="26">
                  <c:v>1906</c:v>
                </c:pt>
                <c:pt idx="27">
                  <c:v>1907</c:v>
                </c:pt>
                <c:pt idx="28">
                  <c:v>1908</c:v>
                </c:pt>
                <c:pt idx="29">
                  <c:v>1909</c:v>
                </c:pt>
                <c:pt idx="30">
                  <c:v>1910</c:v>
                </c:pt>
                <c:pt idx="31">
                  <c:v>1911</c:v>
                </c:pt>
                <c:pt idx="32">
                  <c:v>1912</c:v>
                </c:pt>
                <c:pt idx="33">
                  <c:v>1913</c:v>
                </c:pt>
                <c:pt idx="34">
                  <c:v>1914</c:v>
                </c:pt>
                <c:pt idx="35">
                  <c:v>1915</c:v>
                </c:pt>
                <c:pt idx="36">
                  <c:v>1916</c:v>
                </c:pt>
                <c:pt idx="37">
                  <c:v>1917</c:v>
                </c:pt>
                <c:pt idx="38">
                  <c:v>1918</c:v>
                </c:pt>
                <c:pt idx="39">
                  <c:v>1919</c:v>
                </c:pt>
                <c:pt idx="40">
                  <c:v>1920</c:v>
                </c:pt>
                <c:pt idx="41">
                  <c:v>1921</c:v>
                </c:pt>
                <c:pt idx="42">
                  <c:v>1922</c:v>
                </c:pt>
                <c:pt idx="43">
                  <c:v>1923</c:v>
                </c:pt>
                <c:pt idx="44">
                  <c:v>1924</c:v>
                </c:pt>
                <c:pt idx="45">
                  <c:v>1925</c:v>
                </c:pt>
                <c:pt idx="46">
                  <c:v>1926</c:v>
                </c:pt>
                <c:pt idx="47">
                  <c:v>1927</c:v>
                </c:pt>
                <c:pt idx="48">
                  <c:v>1928</c:v>
                </c:pt>
                <c:pt idx="49">
                  <c:v>1929</c:v>
                </c:pt>
                <c:pt idx="50">
                  <c:v>1930</c:v>
                </c:pt>
                <c:pt idx="51">
                  <c:v>1931</c:v>
                </c:pt>
                <c:pt idx="52">
                  <c:v>1932</c:v>
                </c:pt>
                <c:pt idx="53">
                  <c:v>1933</c:v>
                </c:pt>
                <c:pt idx="54">
                  <c:v>1934</c:v>
                </c:pt>
                <c:pt idx="55">
                  <c:v>1935</c:v>
                </c:pt>
                <c:pt idx="56">
                  <c:v>1936</c:v>
                </c:pt>
                <c:pt idx="57">
                  <c:v>1937</c:v>
                </c:pt>
                <c:pt idx="58">
                  <c:v>1938</c:v>
                </c:pt>
                <c:pt idx="59">
                  <c:v>1939</c:v>
                </c:pt>
                <c:pt idx="60">
                  <c:v>1940</c:v>
                </c:pt>
                <c:pt idx="61">
                  <c:v>1941</c:v>
                </c:pt>
                <c:pt idx="62">
                  <c:v>1942</c:v>
                </c:pt>
                <c:pt idx="63">
                  <c:v>1943</c:v>
                </c:pt>
                <c:pt idx="64">
                  <c:v>1944</c:v>
                </c:pt>
                <c:pt idx="65">
                  <c:v>1945</c:v>
                </c:pt>
                <c:pt idx="66">
                  <c:v>1946</c:v>
                </c:pt>
                <c:pt idx="67">
                  <c:v>1947</c:v>
                </c:pt>
                <c:pt idx="68">
                  <c:v>1948</c:v>
                </c:pt>
                <c:pt idx="69">
                  <c:v>1949</c:v>
                </c:pt>
                <c:pt idx="70">
                  <c:v>1950</c:v>
                </c:pt>
                <c:pt idx="71">
                  <c:v>1951</c:v>
                </c:pt>
                <c:pt idx="72">
                  <c:v>1952</c:v>
                </c:pt>
                <c:pt idx="73">
                  <c:v>1953</c:v>
                </c:pt>
                <c:pt idx="74">
                  <c:v>1954</c:v>
                </c:pt>
                <c:pt idx="75">
                  <c:v>1955</c:v>
                </c:pt>
                <c:pt idx="76">
                  <c:v>1956</c:v>
                </c:pt>
                <c:pt idx="77">
                  <c:v>1957</c:v>
                </c:pt>
                <c:pt idx="78">
                  <c:v>1958</c:v>
                </c:pt>
                <c:pt idx="79">
                  <c:v>1959</c:v>
                </c:pt>
                <c:pt idx="80">
                  <c:v>1960</c:v>
                </c:pt>
                <c:pt idx="81">
                  <c:v>1961</c:v>
                </c:pt>
                <c:pt idx="82">
                  <c:v>1962</c:v>
                </c:pt>
                <c:pt idx="83">
                  <c:v>1963</c:v>
                </c:pt>
                <c:pt idx="84">
                  <c:v>1964</c:v>
                </c:pt>
                <c:pt idx="85">
                  <c:v>1965</c:v>
                </c:pt>
                <c:pt idx="86">
                  <c:v>1966</c:v>
                </c:pt>
                <c:pt idx="87">
                  <c:v>1967</c:v>
                </c:pt>
                <c:pt idx="88">
                  <c:v>1968</c:v>
                </c:pt>
                <c:pt idx="89">
                  <c:v>1969</c:v>
                </c:pt>
                <c:pt idx="90">
                  <c:v>1970</c:v>
                </c:pt>
                <c:pt idx="91">
                  <c:v>1971</c:v>
                </c:pt>
                <c:pt idx="92">
                  <c:v>1972</c:v>
                </c:pt>
                <c:pt idx="93">
                  <c:v>1973</c:v>
                </c:pt>
                <c:pt idx="94">
                  <c:v>1974</c:v>
                </c:pt>
                <c:pt idx="95">
                  <c:v>1975</c:v>
                </c:pt>
                <c:pt idx="96">
                  <c:v>1976</c:v>
                </c:pt>
                <c:pt idx="97">
                  <c:v>1977</c:v>
                </c:pt>
                <c:pt idx="98">
                  <c:v>1978</c:v>
                </c:pt>
                <c:pt idx="99">
                  <c:v>1979</c:v>
                </c:pt>
                <c:pt idx="100">
                  <c:v>1980</c:v>
                </c:pt>
                <c:pt idx="101">
                  <c:v>1981</c:v>
                </c:pt>
                <c:pt idx="102">
                  <c:v>1982</c:v>
                </c:pt>
                <c:pt idx="103">
                  <c:v>1983</c:v>
                </c:pt>
                <c:pt idx="104">
                  <c:v>1984</c:v>
                </c:pt>
                <c:pt idx="105">
                  <c:v>1985</c:v>
                </c:pt>
                <c:pt idx="106">
                  <c:v>1986</c:v>
                </c:pt>
                <c:pt idx="107">
                  <c:v>1987</c:v>
                </c:pt>
                <c:pt idx="108">
                  <c:v>1988</c:v>
                </c:pt>
                <c:pt idx="109">
                  <c:v>1989</c:v>
                </c:pt>
                <c:pt idx="110">
                  <c:v>1990</c:v>
                </c:pt>
                <c:pt idx="111">
                  <c:v>1991</c:v>
                </c:pt>
                <c:pt idx="112">
                  <c:v>1992</c:v>
                </c:pt>
                <c:pt idx="113">
                  <c:v>1993</c:v>
                </c:pt>
                <c:pt idx="114">
                  <c:v>1994</c:v>
                </c:pt>
                <c:pt idx="115">
                  <c:v>1995</c:v>
                </c:pt>
                <c:pt idx="116">
                  <c:v>1996</c:v>
                </c:pt>
                <c:pt idx="117">
                  <c:v>1997</c:v>
                </c:pt>
                <c:pt idx="118">
                  <c:v>1998</c:v>
                </c:pt>
                <c:pt idx="119">
                  <c:v>1999</c:v>
                </c:pt>
                <c:pt idx="120">
                  <c:v>2000</c:v>
                </c:pt>
                <c:pt idx="121">
                  <c:v>2001</c:v>
                </c:pt>
                <c:pt idx="122">
                  <c:v>2002</c:v>
                </c:pt>
                <c:pt idx="123">
                  <c:v>2003</c:v>
                </c:pt>
                <c:pt idx="124">
                  <c:v>2004</c:v>
                </c:pt>
                <c:pt idx="125">
                  <c:v>2005</c:v>
                </c:pt>
                <c:pt idx="126">
                  <c:v>2006</c:v>
                </c:pt>
                <c:pt idx="127">
                  <c:v>2007</c:v>
                </c:pt>
                <c:pt idx="128">
                  <c:v>2008</c:v>
                </c:pt>
                <c:pt idx="129">
                  <c:v>2009</c:v>
                </c:pt>
                <c:pt idx="130">
                  <c:v>2010</c:v>
                </c:pt>
                <c:pt idx="131">
                  <c:v>2011</c:v>
                </c:pt>
                <c:pt idx="132">
                  <c:v>2012</c:v>
                </c:pt>
                <c:pt idx="133">
                  <c:v>2013</c:v>
                </c:pt>
                <c:pt idx="134">
                  <c:v>2014</c:v>
                </c:pt>
                <c:pt idx="135">
                  <c:v>2015</c:v>
                </c:pt>
                <c:pt idx="136">
                  <c:v>2016</c:v>
                </c:pt>
              </c:numCache>
            </c:numRef>
          </c:cat>
          <c:val>
            <c:numRef>
              <c:f>Sheet1!$C$2:$C$138</c:f>
              <c:numCache>
                <c:formatCode>General</c:formatCode>
                <c:ptCount val="137"/>
                <c:pt idx="0">
                  <c:v>13.98</c:v>
                </c:pt>
                <c:pt idx="1">
                  <c:v>13.89</c:v>
                </c:pt>
                <c:pt idx="2">
                  <c:v>14.01</c:v>
                </c:pt>
                <c:pt idx="3">
                  <c:v>14.27</c:v>
                </c:pt>
                <c:pt idx="4">
                  <c:v>13.99</c:v>
                </c:pt>
                <c:pt idx="5">
                  <c:v>13.82</c:v>
                </c:pt>
                <c:pt idx="6">
                  <c:v>13.53</c:v>
                </c:pt>
                <c:pt idx="7">
                  <c:v>13.64</c:v>
                </c:pt>
                <c:pt idx="8">
                  <c:v>13.87</c:v>
                </c:pt>
                <c:pt idx="9">
                  <c:v>14.04</c:v>
                </c:pt>
                <c:pt idx="10">
                  <c:v>13.65</c:v>
                </c:pt>
                <c:pt idx="11">
                  <c:v>13.86</c:v>
                </c:pt>
                <c:pt idx="12">
                  <c:v>13.64</c:v>
                </c:pt>
                <c:pt idx="13">
                  <c:v>13.8</c:v>
                </c:pt>
                <c:pt idx="14">
                  <c:v>13.8</c:v>
                </c:pt>
                <c:pt idx="15">
                  <c:v>13.83</c:v>
                </c:pt>
                <c:pt idx="16">
                  <c:v>13.91</c:v>
                </c:pt>
                <c:pt idx="17">
                  <c:v>13.91</c:v>
                </c:pt>
                <c:pt idx="18">
                  <c:v>13.91</c:v>
                </c:pt>
                <c:pt idx="19">
                  <c:v>13.97</c:v>
                </c:pt>
                <c:pt idx="20">
                  <c:v>14.07</c:v>
                </c:pt>
                <c:pt idx="21">
                  <c:v>13.97</c:v>
                </c:pt>
                <c:pt idx="22">
                  <c:v>13.92</c:v>
                </c:pt>
                <c:pt idx="23">
                  <c:v>13.83</c:v>
                </c:pt>
                <c:pt idx="24">
                  <c:v>13.7</c:v>
                </c:pt>
                <c:pt idx="25">
                  <c:v>13.89</c:v>
                </c:pt>
                <c:pt idx="26">
                  <c:v>14.02</c:v>
                </c:pt>
                <c:pt idx="27">
                  <c:v>13.63</c:v>
                </c:pt>
                <c:pt idx="28">
                  <c:v>13.8</c:v>
                </c:pt>
                <c:pt idx="29">
                  <c:v>13.85</c:v>
                </c:pt>
                <c:pt idx="30">
                  <c:v>13.86</c:v>
                </c:pt>
                <c:pt idx="31">
                  <c:v>13.82</c:v>
                </c:pt>
                <c:pt idx="32">
                  <c:v>13.86</c:v>
                </c:pt>
                <c:pt idx="33">
                  <c:v>14</c:v>
                </c:pt>
                <c:pt idx="34">
                  <c:v>14.1</c:v>
                </c:pt>
                <c:pt idx="35">
                  <c:v>14.03</c:v>
                </c:pt>
                <c:pt idx="36">
                  <c:v>13.86</c:v>
                </c:pt>
                <c:pt idx="37">
                  <c:v>13.96</c:v>
                </c:pt>
                <c:pt idx="38">
                  <c:v>13.96</c:v>
                </c:pt>
                <c:pt idx="39">
                  <c:v>13.87</c:v>
                </c:pt>
                <c:pt idx="40">
                  <c:v>13.83</c:v>
                </c:pt>
                <c:pt idx="41">
                  <c:v>13.94</c:v>
                </c:pt>
                <c:pt idx="42">
                  <c:v>13.89</c:v>
                </c:pt>
                <c:pt idx="43">
                  <c:v>13.91</c:v>
                </c:pt>
                <c:pt idx="44">
                  <c:v>13.88</c:v>
                </c:pt>
                <c:pt idx="45">
                  <c:v>14.14</c:v>
                </c:pt>
                <c:pt idx="46">
                  <c:v>14.21</c:v>
                </c:pt>
                <c:pt idx="47">
                  <c:v>14.09</c:v>
                </c:pt>
                <c:pt idx="48">
                  <c:v>14.04</c:v>
                </c:pt>
                <c:pt idx="49">
                  <c:v>13.96</c:v>
                </c:pt>
                <c:pt idx="50">
                  <c:v>14.05</c:v>
                </c:pt>
                <c:pt idx="51">
                  <c:v>14.07</c:v>
                </c:pt>
                <c:pt idx="52">
                  <c:v>14.3</c:v>
                </c:pt>
                <c:pt idx="53">
                  <c:v>13.89</c:v>
                </c:pt>
                <c:pt idx="54">
                  <c:v>14.05</c:v>
                </c:pt>
                <c:pt idx="55">
                  <c:v>14.2</c:v>
                </c:pt>
                <c:pt idx="56">
                  <c:v>14.18</c:v>
                </c:pt>
                <c:pt idx="57">
                  <c:v>14.27</c:v>
                </c:pt>
                <c:pt idx="58">
                  <c:v>14.28</c:v>
                </c:pt>
                <c:pt idx="59">
                  <c:v>14.3</c:v>
                </c:pt>
                <c:pt idx="60">
                  <c:v>14.2</c:v>
                </c:pt>
                <c:pt idx="61">
                  <c:v>14.24</c:v>
                </c:pt>
                <c:pt idx="62">
                  <c:v>14.18</c:v>
                </c:pt>
                <c:pt idx="63">
                  <c:v>14.24</c:v>
                </c:pt>
                <c:pt idx="64">
                  <c:v>14.29</c:v>
                </c:pt>
                <c:pt idx="65">
                  <c:v>14.16</c:v>
                </c:pt>
                <c:pt idx="66">
                  <c:v>14.01</c:v>
                </c:pt>
                <c:pt idx="67">
                  <c:v>14.23</c:v>
                </c:pt>
                <c:pt idx="68">
                  <c:v>14.19</c:v>
                </c:pt>
                <c:pt idx="69">
                  <c:v>14.02</c:v>
                </c:pt>
                <c:pt idx="70">
                  <c:v>13.94</c:v>
                </c:pt>
                <c:pt idx="71">
                  <c:v>14.12</c:v>
                </c:pt>
                <c:pt idx="72">
                  <c:v>14.12</c:v>
                </c:pt>
                <c:pt idx="73">
                  <c:v>14.14</c:v>
                </c:pt>
                <c:pt idx="74">
                  <c:v>14.16</c:v>
                </c:pt>
                <c:pt idx="75">
                  <c:v>14.21</c:v>
                </c:pt>
                <c:pt idx="76">
                  <c:v>13.9</c:v>
                </c:pt>
                <c:pt idx="77">
                  <c:v>14.2</c:v>
                </c:pt>
                <c:pt idx="78">
                  <c:v>14.41</c:v>
                </c:pt>
                <c:pt idx="79">
                  <c:v>14.24</c:v>
                </c:pt>
                <c:pt idx="80">
                  <c:v>14.27</c:v>
                </c:pt>
                <c:pt idx="81">
                  <c:v>14.22</c:v>
                </c:pt>
                <c:pt idx="82">
                  <c:v>14.16</c:v>
                </c:pt>
                <c:pt idx="83">
                  <c:v>14.24</c:v>
                </c:pt>
                <c:pt idx="84">
                  <c:v>13.93</c:v>
                </c:pt>
                <c:pt idx="85">
                  <c:v>13.94</c:v>
                </c:pt>
                <c:pt idx="86">
                  <c:v>14.13</c:v>
                </c:pt>
                <c:pt idx="87">
                  <c:v>14.17</c:v>
                </c:pt>
                <c:pt idx="88">
                  <c:v>14.32</c:v>
                </c:pt>
                <c:pt idx="89">
                  <c:v>14.33</c:v>
                </c:pt>
                <c:pt idx="90">
                  <c:v>14.27</c:v>
                </c:pt>
                <c:pt idx="91">
                  <c:v>14.04</c:v>
                </c:pt>
                <c:pt idx="92">
                  <c:v>14.2</c:v>
                </c:pt>
                <c:pt idx="93">
                  <c:v>14.38</c:v>
                </c:pt>
                <c:pt idx="94">
                  <c:v>14.14</c:v>
                </c:pt>
                <c:pt idx="95">
                  <c:v>14.27</c:v>
                </c:pt>
                <c:pt idx="96">
                  <c:v>13.99</c:v>
                </c:pt>
                <c:pt idx="97">
                  <c:v>14.32</c:v>
                </c:pt>
                <c:pt idx="98">
                  <c:v>14.28</c:v>
                </c:pt>
                <c:pt idx="99">
                  <c:v>14.53</c:v>
                </c:pt>
                <c:pt idx="100">
                  <c:v>14.47</c:v>
                </c:pt>
                <c:pt idx="101">
                  <c:v>14.66</c:v>
                </c:pt>
                <c:pt idx="102">
                  <c:v>14.41</c:v>
                </c:pt>
                <c:pt idx="103">
                  <c:v>14.56</c:v>
                </c:pt>
                <c:pt idx="104">
                  <c:v>14.47</c:v>
                </c:pt>
                <c:pt idx="105">
                  <c:v>14.36</c:v>
                </c:pt>
                <c:pt idx="106">
                  <c:v>14.52</c:v>
                </c:pt>
                <c:pt idx="107">
                  <c:v>14.59</c:v>
                </c:pt>
                <c:pt idx="108">
                  <c:v>14.66</c:v>
                </c:pt>
                <c:pt idx="109">
                  <c:v>14.53</c:v>
                </c:pt>
                <c:pt idx="110">
                  <c:v>14.86</c:v>
                </c:pt>
                <c:pt idx="111">
                  <c:v>14.73</c:v>
                </c:pt>
                <c:pt idx="112">
                  <c:v>14.53</c:v>
                </c:pt>
                <c:pt idx="113">
                  <c:v>14.41</c:v>
                </c:pt>
                <c:pt idx="114">
                  <c:v>14.56</c:v>
                </c:pt>
                <c:pt idx="115">
                  <c:v>14.89</c:v>
                </c:pt>
                <c:pt idx="116">
                  <c:v>14.74</c:v>
                </c:pt>
                <c:pt idx="117">
                  <c:v>14.71</c:v>
                </c:pt>
                <c:pt idx="118">
                  <c:v>15.2</c:v>
                </c:pt>
                <c:pt idx="119">
                  <c:v>14.85</c:v>
                </c:pt>
                <c:pt idx="120">
                  <c:v>14.77</c:v>
                </c:pt>
                <c:pt idx="121">
                  <c:v>14.77</c:v>
                </c:pt>
                <c:pt idx="122">
                  <c:v>15.11</c:v>
                </c:pt>
                <c:pt idx="123">
                  <c:v>14.92</c:v>
                </c:pt>
                <c:pt idx="124">
                  <c:v>14.92</c:v>
                </c:pt>
                <c:pt idx="125">
                  <c:v>14.98</c:v>
                </c:pt>
                <c:pt idx="126">
                  <c:v>14.9</c:v>
                </c:pt>
                <c:pt idx="127">
                  <c:v>15.2</c:v>
                </c:pt>
                <c:pt idx="128">
                  <c:v>14.87</c:v>
                </c:pt>
                <c:pt idx="129">
                  <c:v>14.88</c:v>
                </c:pt>
                <c:pt idx="130">
                  <c:v>15.1</c:v>
                </c:pt>
                <c:pt idx="131">
                  <c:v>14.93</c:v>
                </c:pt>
                <c:pt idx="132">
                  <c:v>14.93</c:v>
                </c:pt>
                <c:pt idx="133">
                  <c:v>14.98</c:v>
                </c:pt>
                <c:pt idx="134">
                  <c:v>15.07</c:v>
                </c:pt>
                <c:pt idx="135">
                  <c:v>15.379999999999999</c:v>
                </c:pt>
                <c:pt idx="136">
                  <c:v>15.629999999999999</c:v>
                </c:pt>
              </c:numCache>
            </c:numRef>
          </c:val>
          <c:smooth val="0"/>
          <c:extLst>
            <c:ext xmlns:c16="http://schemas.microsoft.com/office/drawing/2014/chart" uri="{C3380CC4-5D6E-409C-BE32-E72D297353CC}">
              <c16:uniqueId val="{00000000-A1B6-49E4-ACA5-3E463790684B}"/>
            </c:ext>
          </c:extLst>
        </c:ser>
        <c:ser>
          <c:idx val="2"/>
          <c:order val="2"/>
          <c:tx>
            <c:strRef>
              <c:f>Sheet1!$D$1</c:f>
              <c:strCache>
                <c:ptCount val="1"/>
                <c:pt idx="0">
                  <c:v>Winter</c:v>
                </c:pt>
              </c:strCache>
            </c:strRef>
          </c:tx>
          <c:spPr>
            <a:ln w="34925" cap="rnd">
              <a:solidFill>
                <a:schemeClr val="accent6"/>
              </a:solidFill>
              <a:round/>
            </a:ln>
            <a:effectLst>
              <a:outerShdw blurRad="57150" dist="19050" dir="5400000" algn="ctr" rotWithShape="0">
                <a:srgbClr val="000000">
                  <a:alpha val="63000"/>
                </a:srgbClr>
              </a:outerShdw>
            </a:effectLst>
          </c:spPr>
          <c:marker>
            <c:symbol val="none"/>
          </c:marker>
          <c:cat>
            <c:numRef>
              <c:f>Sheet1!$A$2:$A$138</c:f>
              <c:numCache>
                <c:formatCode>General</c:formatCode>
                <c:ptCount val="137"/>
                <c:pt idx="0">
                  <c:v>1880</c:v>
                </c:pt>
                <c:pt idx="1">
                  <c:v>1881</c:v>
                </c:pt>
                <c:pt idx="2">
                  <c:v>1882</c:v>
                </c:pt>
                <c:pt idx="3">
                  <c:v>1883</c:v>
                </c:pt>
                <c:pt idx="4">
                  <c:v>1884</c:v>
                </c:pt>
                <c:pt idx="5">
                  <c:v>1885</c:v>
                </c:pt>
                <c:pt idx="6">
                  <c:v>1886</c:v>
                </c:pt>
                <c:pt idx="7">
                  <c:v>1887</c:v>
                </c:pt>
                <c:pt idx="8">
                  <c:v>1888</c:v>
                </c:pt>
                <c:pt idx="9">
                  <c:v>1889</c:v>
                </c:pt>
                <c:pt idx="10">
                  <c:v>1890</c:v>
                </c:pt>
                <c:pt idx="11">
                  <c:v>1891</c:v>
                </c:pt>
                <c:pt idx="12">
                  <c:v>1892</c:v>
                </c:pt>
                <c:pt idx="13">
                  <c:v>1893</c:v>
                </c:pt>
                <c:pt idx="14">
                  <c:v>1894</c:v>
                </c:pt>
                <c:pt idx="15">
                  <c:v>1895</c:v>
                </c:pt>
                <c:pt idx="16">
                  <c:v>1896</c:v>
                </c:pt>
                <c:pt idx="17">
                  <c:v>1897</c:v>
                </c:pt>
                <c:pt idx="18">
                  <c:v>1898</c:v>
                </c:pt>
                <c:pt idx="19">
                  <c:v>1899</c:v>
                </c:pt>
                <c:pt idx="20">
                  <c:v>1900</c:v>
                </c:pt>
                <c:pt idx="21">
                  <c:v>1901</c:v>
                </c:pt>
                <c:pt idx="22">
                  <c:v>1902</c:v>
                </c:pt>
                <c:pt idx="23">
                  <c:v>1903</c:v>
                </c:pt>
                <c:pt idx="24">
                  <c:v>1904</c:v>
                </c:pt>
                <c:pt idx="25">
                  <c:v>1905</c:v>
                </c:pt>
                <c:pt idx="26">
                  <c:v>1906</c:v>
                </c:pt>
                <c:pt idx="27">
                  <c:v>1907</c:v>
                </c:pt>
                <c:pt idx="28">
                  <c:v>1908</c:v>
                </c:pt>
                <c:pt idx="29">
                  <c:v>1909</c:v>
                </c:pt>
                <c:pt idx="30">
                  <c:v>1910</c:v>
                </c:pt>
                <c:pt idx="31">
                  <c:v>1911</c:v>
                </c:pt>
                <c:pt idx="32">
                  <c:v>1912</c:v>
                </c:pt>
                <c:pt idx="33">
                  <c:v>1913</c:v>
                </c:pt>
                <c:pt idx="34">
                  <c:v>1914</c:v>
                </c:pt>
                <c:pt idx="35">
                  <c:v>1915</c:v>
                </c:pt>
                <c:pt idx="36">
                  <c:v>1916</c:v>
                </c:pt>
                <c:pt idx="37">
                  <c:v>1917</c:v>
                </c:pt>
                <c:pt idx="38">
                  <c:v>1918</c:v>
                </c:pt>
                <c:pt idx="39">
                  <c:v>1919</c:v>
                </c:pt>
                <c:pt idx="40">
                  <c:v>1920</c:v>
                </c:pt>
                <c:pt idx="41">
                  <c:v>1921</c:v>
                </c:pt>
                <c:pt idx="42">
                  <c:v>1922</c:v>
                </c:pt>
                <c:pt idx="43">
                  <c:v>1923</c:v>
                </c:pt>
                <c:pt idx="44">
                  <c:v>1924</c:v>
                </c:pt>
                <c:pt idx="45">
                  <c:v>1925</c:v>
                </c:pt>
                <c:pt idx="46">
                  <c:v>1926</c:v>
                </c:pt>
                <c:pt idx="47">
                  <c:v>1927</c:v>
                </c:pt>
                <c:pt idx="48">
                  <c:v>1928</c:v>
                </c:pt>
                <c:pt idx="49">
                  <c:v>1929</c:v>
                </c:pt>
                <c:pt idx="50">
                  <c:v>1930</c:v>
                </c:pt>
                <c:pt idx="51">
                  <c:v>1931</c:v>
                </c:pt>
                <c:pt idx="52">
                  <c:v>1932</c:v>
                </c:pt>
                <c:pt idx="53">
                  <c:v>1933</c:v>
                </c:pt>
                <c:pt idx="54">
                  <c:v>1934</c:v>
                </c:pt>
                <c:pt idx="55">
                  <c:v>1935</c:v>
                </c:pt>
                <c:pt idx="56">
                  <c:v>1936</c:v>
                </c:pt>
                <c:pt idx="57">
                  <c:v>1937</c:v>
                </c:pt>
                <c:pt idx="58">
                  <c:v>1938</c:v>
                </c:pt>
                <c:pt idx="59">
                  <c:v>1939</c:v>
                </c:pt>
                <c:pt idx="60">
                  <c:v>1940</c:v>
                </c:pt>
                <c:pt idx="61">
                  <c:v>1941</c:v>
                </c:pt>
                <c:pt idx="62">
                  <c:v>1942</c:v>
                </c:pt>
                <c:pt idx="63">
                  <c:v>1943</c:v>
                </c:pt>
                <c:pt idx="64">
                  <c:v>1944</c:v>
                </c:pt>
                <c:pt idx="65">
                  <c:v>1945</c:v>
                </c:pt>
                <c:pt idx="66">
                  <c:v>1946</c:v>
                </c:pt>
                <c:pt idx="67">
                  <c:v>1947</c:v>
                </c:pt>
                <c:pt idx="68">
                  <c:v>1948</c:v>
                </c:pt>
                <c:pt idx="69">
                  <c:v>1949</c:v>
                </c:pt>
                <c:pt idx="70">
                  <c:v>1950</c:v>
                </c:pt>
                <c:pt idx="71">
                  <c:v>1951</c:v>
                </c:pt>
                <c:pt idx="72">
                  <c:v>1952</c:v>
                </c:pt>
                <c:pt idx="73">
                  <c:v>1953</c:v>
                </c:pt>
                <c:pt idx="74">
                  <c:v>1954</c:v>
                </c:pt>
                <c:pt idx="75">
                  <c:v>1955</c:v>
                </c:pt>
                <c:pt idx="76">
                  <c:v>1956</c:v>
                </c:pt>
                <c:pt idx="77">
                  <c:v>1957</c:v>
                </c:pt>
                <c:pt idx="78">
                  <c:v>1958</c:v>
                </c:pt>
                <c:pt idx="79">
                  <c:v>1959</c:v>
                </c:pt>
                <c:pt idx="80">
                  <c:v>1960</c:v>
                </c:pt>
                <c:pt idx="81">
                  <c:v>1961</c:v>
                </c:pt>
                <c:pt idx="82">
                  <c:v>1962</c:v>
                </c:pt>
                <c:pt idx="83">
                  <c:v>1963</c:v>
                </c:pt>
                <c:pt idx="84">
                  <c:v>1964</c:v>
                </c:pt>
                <c:pt idx="85">
                  <c:v>1965</c:v>
                </c:pt>
                <c:pt idx="86">
                  <c:v>1966</c:v>
                </c:pt>
                <c:pt idx="87">
                  <c:v>1967</c:v>
                </c:pt>
                <c:pt idx="88">
                  <c:v>1968</c:v>
                </c:pt>
                <c:pt idx="89">
                  <c:v>1969</c:v>
                </c:pt>
                <c:pt idx="90">
                  <c:v>1970</c:v>
                </c:pt>
                <c:pt idx="91">
                  <c:v>1971</c:v>
                </c:pt>
                <c:pt idx="92">
                  <c:v>1972</c:v>
                </c:pt>
                <c:pt idx="93">
                  <c:v>1973</c:v>
                </c:pt>
                <c:pt idx="94">
                  <c:v>1974</c:v>
                </c:pt>
                <c:pt idx="95">
                  <c:v>1975</c:v>
                </c:pt>
                <c:pt idx="96">
                  <c:v>1976</c:v>
                </c:pt>
                <c:pt idx="97">
                  <c:v>1977</c:v>
                </c:pt>
                <c:pt idx="98">
                  <c:v>1978</c:v>
                </c:pt>
                <c:pt idx="99">
                  <c:v>1979</c:v>
                </c:pt>
                <c:pt idx="100">
                  <c:v>1980</c:v>
                </c:pt>
                <c:pt idx="101">
                  <c:v>1981</c:v>
                </c:pt>
                <c:pt idx="102">
                  <c:v>1982</c:v>
                </c:pt>
                <c:pt idx="103">
                  <c:v>1983</c:v>
                </c:pt>
                <c:pt idx="104">
                  <c:v>1984</c:v>
                </c:pt>
                <c:pt idx="105">
                  <c:v>1985</c:v>
                </c:pt>
                <c:pt idx="106">
                  <c:v>1986</c:v>
                </c:pt>
                <c:pt idx="107">
                  <c:v>1987</c:v>
                </c:pt>
                <c:pt idx="108">
                  <c:v>1988</c:v>
                </c:pt>
                <c:pt idx="109">
                  <c:v>1989</c:v>
                </c:pt>
                <c:pt idx="110">
                  <c:v>1990</c:v>
                </c:pt>
                <c:pt idx="111">
                  <c:v>1991</c:v>
                </c:pt>
                <c:pt idx="112">
                  <c:v>1992</c:v>
                </c:pt>
                <c:pt idx="113">
                  <c:v>1993</c:v>
                </c:pt>
                <c:pt idx="114">
                  <c:v>1994</c:v>
                </c:pt>
                <c:pt idx="115">
                  <c:v>1995</c:v>
                </c:pt>
                <c:pt idx="116">
                  <c:v>1996</c:v>
                </c:pt>
                <c:pt idx="117">
                  <c:v>1997</c:v>
                </c:pt>
                <c:pt idx="118">
                  <c:v>1998</c:v>
                </c:pt>
                <c:pt idx="119">
                  <c:v>1999</c:v>
                </c:pt>
                <c:pt idx="120">
                  <c:v>2000</c:v>
                </c:pt>
                <c:pt idx="121">
                  <c:v>2001</c:v>
                </c:pt>
                <c:pt idx="122">
                  <c:v>2002</c:v>
                </c:pt>
                <c:pt idx="123">
                  <c:v>2003</c:v>
                </c:pt>
                <c:pt idx="124">
                  <c:v>2004</c:v>
                </c:pt>
                <c:pt idx="125">
                  <c:v>2005</c:v>
                </c:pt>
                <c:pt idx="126">
                  <c:v>2006</c:v>
                </c:pt>
                <c:pt idx="127">
                  <c:v>2007</c:v>
                </c:pt>
                <c:pt idx="128">
                  <c:v>2008</c:v>
                </c:pt>
                <c:pt idx="129">
                  <c:v>2009</c:v>
                </c:pt>
                <c:pt idx="130">
                  <c:v>2010</c:v>
                </c:pt>
                <c:pt idx="131">
                  <c:v>2011</c:v>
                </c:pt>
                <c:pt idx="132">
                  <c:v>2012</c:v>
                </c:pt>
                <c:pt idx="133">
                  <c:v>2013</c:v>
                </c:pt>
                <c:pt idx="134">
                  <c:v>2014</c:v>
                </c:pt>
                <c:pt idx="135">
                  <c:v>2015</c:v>
                </c:pt>
                <c:pt idx="136">
                  <c:v>2016</c:v>
                </c:pt>
              </c:numCache>
            </c:numRef>
          </c:cat>
          <c:val>
            <c:numRef>
              <c:f>Sheet1!$D$2:$D$138</c:f>
              <c:numCache>
                <c:formatCode>General</c:formatCode>
                <c:ptCount val="137"/>
                <c:pt idx="0">
                  <c:v>13.1</c:v>
                </c:pt>
                <c:pt idx="1">
                  <c:v>12.82</c:v>
                </c:pt>
                <c:pt idx="2">
                  <c:v>12.9</c:v>
                </c:pt>
                <c:pt idx="3">
                  <c:v>12.96</c:v>
                </c:pt>
                <c:pt idx="4">
                  <c:v>12.71</c:v>
                </c:pt>
                <c:pt idx="5">
                  <c:v>12.92</c:v>
                </c:pt>
                <c:pt idx="6">
                  <c:v>13.04</c:v>
                </c:pt>
                <c:pt idx="7">
                  <c:v>12.64</c:v>
                </c:pt>
                <c:pt idx="8">
                  <c:v>13.02</c:v>
                </c:pt>
                <c:pt idx="9">
                  <c:v>13.31</c:v>
                </c:pt>
                <c:pt idx="10">
                  <c:v>13.01</c:v>
                </c:pt>
                <c:pt idx="11">
                  <c:v>12.93</c:v>
                </c:pt>
                <c:pt idx="12">
                  <c:v>13.2</c:v>
                </c:pt>
                <c:pt idx="13">
                  <c:v>12.48</c:v>
                </c:pt>
                <c:pt idx="14">
                  <c:v>13.08</c:v>
                </c:pt>
                <c:pt idx="15">
                  <c:v>13.14</c:v>
                </c:pt>
                <c:pt idx="16">
                  <c:v>13.42</c:v>
                </c:pt>
                <c:pt idx="17">
                  <c:v>13.46</c:v>
                </c:pt>
                <c:pt idx="18">
                  <c:v>13.15</c:v>
                </c:pt>
                <c:pt idx="19">
                  <c:v>13.35</c:v>
                </c:pt>
                <c:pt idx="20">
                  <c:v>13.41</c:v>
                </c:pt>
                <c:pt idx="21">
                  <c:v>13.68</c:v>
                </c:pt>
                <c:pt idx="22">
                  <c:v>13.4</c:v>
                </c:pt>
                <c:pt idx="23">
                  <c:v>13.32</c:v>
                </c:pt>
                <c:pt idx="24">
                  <c:v>13.17</c:v>
                </c:pt>
                <c:pt idx="25">
                  <c:v>12.97</c:v>
                </c:pt>
                <c:pt idx="26">
                  <c:v>13.42</c:v>
                </c:pt>
                <c:pt idx="27">
                  <c:v>13.27</c:v>
                </c:pt>
                <c:pt idx="28">
                  <c:v>13.37</c:v>
                </c:pt>
                <c:pt idx="29">
                  <c:v>13.18</c:v>
                </c:pt>
                <c:pt idx="30">
                  <c:v>13.3</c:v>
                </c:pt>
                <c:pt idx="31">
                  <c:v>13.3</c:v>
                </c:pt>
                <c:pt idx="32">
                  <c:v>13.34</c:v>
                </c:pt>
                <c:pt idx="33">
                  <c:v>13.35</c:v>
                </c:pt>
                <c:pt idx="34">
                  <c:v>13.63</c:v>
                </c:pt>
                <c:pt idx="35">
                  <c:v>13.73</c:v>
                </c:pt>
                <c:pt idx="36">
                  <c:v>13.16</c:v>
                </c:pt>
                <c:pt idx="37">
                  <c:v>13.03</c:v>
                </c:pt>
                <c:pt idx="38">
                  <c:v>13.19</c:v>
                </c:pt>
                <c:pt idx="39">
                  <c:v>13.51</c:v>
                </c:pt>
                <c:pt idx="40">
                  <c:v>13.46</c:v>
                </c:pt>
                <c:pt idx="41">
                  <c:v>13.47</c:v>
                </c:pt>
                <c:pt idx="42">
                  <c:v>13.48</c:v>
                </c:pt>
                <c:pt idx="43">
                  <c:v>13.44</c:v>
                </c:pt>
                <c:pt idx="44">
                  <c:v>13.45</c:v>
                </c:pt>
                <c:pt idx="45">
                  <c:v>13.5</c:v>
                </c:pt>
                <c:pt idx="46">
                  <c:v>13.58</c:v>
                </c:pt>
                <c:pt idx="47">
                  <c:v>13.55</c:v>
                </c:pt>
                <c:pt idx="48">
                  <c:v>13.4</c:v>
                </c:pt>
                <c:pt idx="49">
                  <c:v>13.34</c:v>
                </c:pt>
                <c:pt idx="50">
                  <c:v>13.67</c:v>
                </c:pt>
                <c:pt idx="51">
                  <c:v>13.68</c:v>
                </c:pt>
                <c:pt idx="52">
                  <c:v>13.52</c:v>
                </c:pt>
                <c:pt idx="53">
                  <c:v>13.43</c:v>
                </c:pt>
                <c:pt idx="54">
                  <c:v>13.61</c:v>
                </c:pt>
                <c:pt idx="55">
                  <c:v>13.47</c:v>
                </c:pt>
                <c:pt idx="56">
                  <c:v>13.54</c:v>
                </c:pt>
                <c:pt idx="57">
                  <c:v>13.76</c:v>
                </c:pt>
                <c:pt idx="58">
                  <c:v>13.85</c:v>
                </c:pt>
                <c:pt idx="59">
                  <c:v>13.62</c:v>
                </c:pt>
                <c:pt idx="60">
                  <c:v>13.76</c:v>
                </c:pt>
                <c:pt idx="61">
                  <c:v>13.78</c:v>
                </c:pt>
                <c:pt idx="62">
                  <c:v>13.94</c:v>
                </c:pt>
                <c:pt idx="63">
                  <c:v>13.77</c:v>
                </c:pt>
                <c:pt idx="64">
                  <c:v>13.77</c:v>
                </c:pt>
                <c:pt idx="65">
                  <c:v>13.61</c:v>
                </c:pt>
                <c:pt idx="66">
                  <c:v>13.67</c:v>
                </c:pt>
                <c:pt idx="67">
                  <c:v>13.82</c:v>
                </c:pt>
                <c:pt idx="68">
                  <c:v>13.71</c:v>
                </c:pt>
                <c:pt idx="69">
                  <c:v>13.64</c:v>
                </c:pt>
                <c:pt idx="70">
                  <c:v>13.58</c:v>
                </c:pt>
                <c:pt idx="71">
                  <c:v>13.52</c:v>
                </c:pt>
                <c:pt idx="72">
                  <c:v>13.78</c:v>
                </c:pt>
                <c:pt idx="73">
                  <c:v>13.96</c:v>
                </c:pt>
                <c:pt idx="74">
                  <c:v>13.68</c:v>
                </c:pt>
                <c:pt idx="75">
                  <c:v>13.61</c:v>
                </c:pt>
                <c:pt idx="76">
                  <c:v>13.67</c:v>
                </c:pt>
                <c:pt idx="77">
                  <c:v>13.85</c:v>
                </c:pt>
                <c:pt idx="78">
                  <c:v>13.82</c:v>
                </c:pt>
                <c:pt idx="79">
                  <c:v>13.87</c:v>
                </c:pt>
                <c:pt idx="80">
                  <c:v>13.54</c:v>
                </c:pt>
                <c:pt idx="81">
                  <c:v>13.86</c:v>
                </c:pt>
                <c:pt idx="82">
                  <c:v>13.87</c:v>
                </c:pt>
                <c:pt idx="83">
                  <c:v>13.78</c:v>
                </c:pt>
                <c:pt idx="84">
                  <c:v>13.63</c:v>
                </c:pt>
                <c:pt idx="85">
                  <c:v>13.71</c:v>
                </c:pt>
                <c:pt idx="86">
                  <c:v>13.73</c:v>
                </c:pt>
                <c:pt idx="87">
                  <c:v>13.74</c:v>
                </c:pt>
                <c:pt idx="88">
                  <c:v>13.73</c:v>
                </c:pt>
                <c:pt idx="89">
                  <c:v>13.74</c:v>
                </c:pt>
                <c:pt idx="90">
                  <c:v>13.9</c:v>
                </c:pt>
                <c:pt idx="91">
                  <c:v>13.8</c:v>
                </c:pt>
                <c:pt idx="92">
                  <c:v>13.7</c:v>
                </c:pt>
                <c:pt idx="93">
                  <c:v>14</c:v>
                </c:pt>
                <c:pt idx="94">
                  <c:v>13.77</c:v>
                </c:pt>
                <c:pt idx="95">
                  <c:v>13.75</c:v>
                </c:pt>
                <c:pt idx="96">
                  <c:v>13.64</c:v>
                </c:pt>
                <c:pt idx="97">
                  <c:v>13.92</c:v>
                </c:pt>
                <c:pt idx="98">
                  <c:v>13.86</c:v>
                </c:pt>
                <c:pt idx="99">
                  <c:v>13.9</c:v>
                </c:pt>
                <c:pt idx="100">
                  <c:v>14.18</c:v>
                </c:pt>
                <c:pt idx="101">
                  <c:v>14.11</c:v>
                </c:pt>
                <c:pt idx="102">
                  <c:v>13.99</c:v>
                </c:pt>
                <c:pt idx="103">
                  <c:v>14.18</c:v>
                </c:pt>
                <c:pt idx="104">
                  <c:v>14.03</c:v>
                </c:pt>
                <c:pt idx="105">
                  <c:v>14.03</c:v>
                </c:pt>
                <c:pt idx="106">
                  <c:v>14.03</c:v>
                </c:pt>
                <c:pt idx="107">
                  <c:v>14.25</c:v>
                </c:pt>
                <c:pt idx="108">
                  <c:v>14.18</c:v>
                </c:pt>
                <c:pt idx="109">
                  <c:v>14.15</c:v>
                </c:pt>
                <c:pt idx="110">
                  <c:v>14.31</c:v>
                </c:pt>
                <c:pt idx="111">
                  <c:v>14.33</c:v>
                </c:pt>
                <c:pt idx="112">
                  <c:v>13.96</c:v>
                </c:pt>
                <c:pt idx="113">
                  <c:v>14.08</c:v>
                </c:pt>
                <c:pt idx="114">
                  <c:v>14.07</c:v>
                </c:pt>
                <c:pt idx="115">
                  <c:v>14.37</c:v>
                </c:pt>
                <c:pt idx="116">
                  <c:v>14.32</c:v>
                </c:pt>
                <c:pt idx="117">
                  <c:v>14.33</c:v>
                </c:pt>
                <c:pt idx="118">
                  <c:v>14.57</c:v>
                </c:pt>
                <c:pt idx="119">
                  <c:v>14.4</c:v>
                </c:pt>
                <c:pt idx="120">
                  <c:v>14.3</c:v>
                </c:pt>
                <c:pt idx="121">
                  <c:v>14.57</c:v>
                </c:pt>
                <c:pt idx="122">
                  <c:v>14.54</c:v>
                </c:pt>
                <c:pt idx="123">
                  <c:v>14.63</c:v>
                </c:pt>
                <c:pt idx="124">
                  <c:v>14.22</c:v>
                </c:pt>
                <c:pt idx="125">
                  <c:v>14.72</c:v>
                </c:pt>
                <c:pt idx="126">
                  <c:v>14.48</c:v>
                </c:pt>
                <c:pt idx="127">
                  <c:v>14.64</c:v>
                </c:pt>
                <c:pt idx="128">
                  <c:v>14.37</c:v>
                </c:pt>
                <c:pt idx="129">
                  <c:v>14.63</c:v>
                </c:pt>
                <c:pt idx="130">
                  <c:v>14.68</c:v>
                </c:pt>
                <c:pt idx="131">
                  <c:v>14.63</c:v>
                </c:pt>
                <c:pt idx="132">
                  <c:v>14.55</c:v>
                </c:pt>
                <c:pt idx="133">
                  <c:v>14.63</c:v>
                </c:pt>
                <c:pt idx="134">
                  <c:v>14.63</c:v>
                </c:pt>
                <c:pt idx="135">
                  <c:v>14.66</c:v>
                </c:pt>
                <c:pt idx="136">
                  <c:v>14.86</c:v>
                </c:pt>
              </c:numCache>
            </c:numRef>
          </c:val>
          <c:smooth val="0"/>
          <c:extLst>
            <c:ext xmlns:c16="http://schemas.microsoft.com/office/drawing/2014/chart" uri="{C3380CC4-5D6E-409C-BE32-E72D297353CC}">
              <c16:uniqueId val="{00000000-D09D-46F9-BBA0-EEC39D8C60DD}"/>
            </c:ext>
          </c:extLst>
        </c:ser>
        <c:dLbls>
          <c:showLegendKey val="0"/>
          <c:showVal val="0"/>
          <c:showCatName val="0"/>
          <c:showSerName val="0"/>
          <c:showPercent val="0"/>
          <c:showBubbleSize val="0"/>
        </c:dLbls>
        <c:smooth val="0"/>
        <c:axId val="588268504"/>
        <c:axId val="588267848"/>
      </c:lineChart>
      <c:catAx>
        <c:axId val="588268504"/>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88267848"/>
        <c:crosses val="autoZero"/>
        <c:auto val="1"/>
        <c:lblAlgn val="ctr"/>
        <c:lblOffset val="100"/>
        <c:noMultiLvlLbl val="0"/>
      </c:catAx>
      <c:valAx>
        <c:axId val="588267848"/>
        <c:scaling>
          <c:orientation val="minMax"/>
          <c:min val="11.5"/>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88268504"/>
        <c:crosses val="autoZero"/>
        <c:crossBetween val="between"/>
      </c:valAx>
      <c:spPr>
        <a:noFill/>
        <a:ln>
          <a:noFill/>
        </a:ln>
        <a:effectLst/>
      </c:spPr>
    </c:plotArea>
    <c:legend>
      <c:legendPos val="b"/>
      <c:layout>
        <c:manualLayout>
          <c:xMode val="edge"/>
          <c:yMode val="edge"/>
          <c:x val="0.29073548228346457"/>
          <c:y val="0.93797515145330024"/>
          <c:w val="0.46384141240157484"/>
          <c:h val="4.7962349411764922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r>
              <a:rPr lang="en-US" dirty="0"/>
              <a:t>Temperature Worldwide</a:t>
            </a:r>
            <a:r>
              <a:rPr lang="en-US" baseline="0" dirty="0"/>
              <a:t> Average</a:t>
            </a:r>
            <a:endParaRPr lang="en-US" dirty="0"/>
          </a:p>
        </c:rich>
      </c:tx>
      <c:overlay val="0"/>
      <c:spPr>
        <a:noFill/>
        <a:ln>
          <a:noFill/>
        </a:ln>
        <a:effectLst/>
      </c:spPr>
      <c:txPr>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Sheet1!$B$1</c:f>
              <c:strCache>
                <c:ptCount val="1"/>
                <c:pt idx="0">
                  <c:v>Average</c:v>
                </c:pt>
              </c:strCache>
            </c:strRef>
          </c:tx>
          <c:spPr>
            <a:ln w="34925" cap="rnd">
              <a:solidFill>
                <a:schemeClr val="accent2"/>
              </a:solidFill>
              <a:round/>
            </a:ln>
            <a:effectLst>
              <a:outerShdw blurRad="57150" dist="19050" dir="5400000" algn="ctr" rotWithShape="0">
                <a:srgbClr val="000000">
                  <a:alpha val="63000"/>
                </a:srgbClr>
              </a:outerShdw>
            </a:effectLst>
          </c:spPr>
          <c:marker>
            <c:symbol val="none"/>
          </c:marker>
          <c:cat>
            <c:numRef>
              <c:f>Sheet1!$A$2:$A$138</c:f>
              <c:numCache>
                <c:formatCode>General</c:formatCode>
                <c:ptCount val="137"/>
                <c:pt idx="0">
                  <c:v>1880</c:v>
                </c:pt>
                <c:pt idx="1">
                  <c:v>1881</c:v>
                </c:pt>
                <c:pt idx="2">
                  <c:v>1882</c:v>
                </c:pt>
                <c:pt idx="3">
                  <c:v>1883</c:v>
                </c:pt>
                <c:pt idx="4">
                  <c:v>1884</c:v>
                </c:pt>
                <c:pt idx="5">
                  <c:v>1885</c:v>
                </c:pt>
                <c:pt idx="6">
                  <c:v>1886</c:v>
                </c:pt>
                <c:pt idx="7">
                  <c:v>1887</c:v>
                </c:pt>
                <c:pt idx="8">
                  <c:v>1888</c:v>
                </c:pt>
                <c:pt idx="9">
                  <c:v>1889</c:v>
                </c:pt>
                <c:pt idx="10">
                  <c:v>1890</c:v>
                </c:pt>
                <c:pt idx="11">
                  <c:v>1891</c:v>
                </c:pt>
                <c:pt idx="12">
                  <c:v>1892</c:v>
                </c:pt>
                <c:pt idx="13">
                  <c:v>1893</c:v>
                </c:pt>
                <c:pt idx="14">
                  <c:v>1894</c:v>
                </c:pt>
                <c:pt idx="15">
                  <c:v>1895</c:v>
                </c:pt>
                <c:pt idx="16">
                  <c:v>1896</c:v>
                </c:pt>
                <c:pt idx="17">
                  <c:v>1897</c:v>
                </c:pt>
                <c:pt idx="18">
                  <c:v>1898</c:v>
                </c:pt>
                <c:pt idx="19">
                  <c:v>1899</c:v>
                </c:pt>
                <c:pt idx="20">
                  <c:v>1900</c:v>
                </c:pt>
                <c:pt idx="21">
                  <c:v>1901</c:v>
                </c:pt>
                <c:pt idx="22">
                  <c:v>1902</c:v>
                </c:pt>
                <c:pt idx="23">
                  <c:v>1903</c:v>
                </c:pt>
                <c:pt idx="24">
                  <c:v>1904</c:v>
                </c:pt>
                <c:pt idx="25">
                  <c:v>1905</c:v>
                </c:pt>
                <c:pt idx="26">
                  <c:v>1906</c:v>
                </c:pt>
                <c:pt idx="27">
                  <c:v>1907</c:v>
                </c:pt>
                <c:pt idx="28">
                  <c:v>1908</c:v>
                </c:pt>
                <c:pt idx="29">
                  <c:v>1909</c:v>
                </c:pt>
                <c:pt idx="30">
                  <c:v>1910</c:v>
                </c:pt>
                <c:pt idx="31">
                  <c:v>1911</c:v>
                </c:pt>
                <c:pt idx="32">
                  <c:v>1912</c:v>
                </c:pt>
                <c:pt idx="33">
                  <c:v>1913</c:v>
                </c:pt>
                <c:pt idx="34">
                  <c:v>1914</c:v>
                </c:pt>
                <c:pt idx="35">
                  <c:v>1915</c:v>
                </c:pt>
                <c:pt idx="36">
                  <c:v>1916</c:v>
                </c:pt>
                <c:pt idx="37">
                  <c:v>1917</c:v>
                </c:pt>
                <c:pt idx="38">
                  <c:v>1918</c:v>
                </c:pt>
                <c:pt idx="39">
                  <c:v>1919</c:v>
                </c:pt>
                <c:pt idx="40">
                  <c:v>1920</c:v>
                </c:pt>
                <c:pt idx="41">
                  <c:v>1921</c:v>
                </c:pt>
                <c:pt idx="42">
                  <c:v>1922</c:v>
                </c:pt>
                <c:pt idx="43">
                  <c:v>1923</c:v>
                </c:pt>
                <c:pt idx="44">
                  <c:v>1924</c:v>
                </c:pt>
                <c:pt idx="45">
                  <c:v>1925</c:v>
                </c:pt>
                <c:pt idx="46">
                  <c:v>1926</c:v>
                </c:pt>
                <c:pt idx="47">
                  <c:v>1927</c:v>
                </c:pt>
                <c:pt idx="48">
                  <c:v>1928</c:v>
                </c:pt>
                <c:pt idx="49">
                  <c:v>1929</c:v>
                </c:pt>
                <c:pt idx="50">
                  <c:v>1930</c:v>
                </c:pt>
                <c:pt idx="51">
                  <c:v>1931</c:v>
                </c:pt>
                <c:pt idx="52">
                  <c:v>1932</c:v>
                </c:pt>
                <c:pt idx="53">
                  <c:v>1933</c:v>
                </c:pt>
                <c:pt idx="54">
                  <c:v>1934</c:v>
                </c:pt>
                <c:pt idx="55">
                  <c:v>1935</c:v>
                </c:pt>
                <c:pt idx="56">
                  <c:v>1936</c:v>
                </c:pt>
                <c:pt idx="57">
                  <c:v>1937</c:v>
                </c:pt>
                <c:pt idx="58">
                  <c:v>1938</c:v>
                </c:pt>
                <c:pt idx="59">
                  <c:v>1939</c:v>
                </c:pt>
                <c:pt idx="60">
                  <c:v>1940</c:v>
                </c:pt>
                <c:pt idx="61">
                  <c:v>1941</c:v>
                </c:pt>
                <c:pt idx="62">
                  <c:v>1942</c:v>
                </c:pt>
                <c:pt idx="63">
                  <c:v>1943</c:v>
                </c:pt>
                <c:pt idx="64">
                  <c:v>1944</c:v>
                </c:pt>
                <c:pt idx="65">
                  <c:v>1945</c:v>
                </c:pt>
                <c:pt idx="66">
                  <c:v>1946</c:v>
                </c:pt>
                <c:pt idx="67">
                  <c:v>1947</c:v>
                </c:pt>
                <c:pt idx="68">
                  <c:v>1948</c:v>
                </c:pt>
                <c:pt idx="69">
                  <c:v>1949</c:v>
                </c:pt>
                <c:pt idx="70">
                  <c:v>1950</c:v>
                </c:pt>
                <c:pt idx="71">
                  <c:v>1951</c:v>
                </c:pt>
                <c:pt idx="72">
                  <c:v>1952</c:v>
                </c:pt>
                <c:pt idx="73">
                  <c:v>1953</c:v>
                </c:pt>
                <c:pt idx="74">
                  <c:v>1954</c:v>
                </c:pt>
                <c:pt idx="75">
                  <c:v>1955</c:v>
                </c:pt>
                <c:pt idx="76">
                  <c:v>1956</c:v>
                </c:pt>
                <c:pt idx="77">
                  <c:v>1957</c:v>
                </c:pt>
                <c:pt idx="78">
                  <c:v>1958</c:v>
                </c:pt>
                <c:pt idx="79">
                  <c:v>1959</c:v>
                </c:pt>
                <c:pt idx="80">
                  <c:v>1960</c:v>
                </c:pt>
                <c:pt idx="81">
                  <c:v>1961</c:v>
                </c:pt>
                <c:pt idx="82">
                  <c:v>1962</c:v>
                </c:pt>
                <c:pt idx="83">
                  <c:v>1963</c:v>
                </c:pt>
                <c:pt idx="84">
                  <c:v>1964</c:v>
                </c:pt>
                <c:pt idx="85">
                  <c:v>1965</c:v>
                </c:pt>
                <c:pt idx="86">
                  <c:v>1966</c:v>
                </c:pt>
                <c:pt idx="87">
                  <c:v>1967</c:v>
                </c:pt>
                <c:pt idx="88">
                  <c:v>1968</c:v>
                </c:pt>
                <c:pt idx="89">
                  <c:v>1969</c:v>
                </c:pt>
                <c:pt idx="90">
                  <c:v>1970</c:v>
                </c:pt>
                <c:pt idx="91">
                  <c:v>1971</c:v>
                </c:pt>
                <c:pt idx="92">
                  <c:v>1972</c:v>
                </c:pt>
                <c:pt idx="93">
                  <c:v>1973</c:v>
                </c:pt>
                <c:pt idx="94">
                  <c:v>1974</c:v>
                </c:pt>
                <c:pt idx="95">
                  <c:v>1975</c:v>
                </c:pt>
                <c:pt idx="96">
                  <c:v>1976</c:v>
                </c:pt>
                <c:pt idx="97">
                  <c:v>1977</c:v>
                </c:pt>
                <c:pt idx="98">
                  <c:v>1978</c:v>
                </c:pt>
                <c:pt idx="99">
                  <c:v>1979</c:v>
                </c:pt>
                <c:pt idx="100">
                  <c:v>1980</c:v>
                </c:pt>
                <c:pt idx="101">
                  <c:v>1981</c:v>
                </c:pt>
                <c:pt idx="102">
                  <c:v>1982</c:v>
                </c:pt>
                <c:pt idx="103">
                  <c:v>1983</c:v>
                </c:pt>
                <c:pt idx="104">
                  <c:v>1984</c:v>
                </c:pt>
                <c:pt idx="105">
                  <c:v>1985</c:v>
                </c:pt>
                <c:pt idx="106">
                  <c:v>1986</c:v>
                </c:pt>
                <c:pt idx="107">
                  <c:v>1987</c:v>
                </c:pt>
                <c:pt idx="108">
                  <c:v>1988</c:v>
                </c:pt>
                <c:pt idx="109">
                  <c:v>1989</c:v>
                </c:pt>
                <c:pt idx="110">
                  <c:v>1990</c:v>
                </c:pt>
                <c:pt idx="111">
                  <c:v>1991</c:v>
                </c:pt>
                <c:pt idx="112">
                  <c:v>1992</c:v>
                </c:pt>
                <c:pt idx="113">
                  <c:v>1993</c:v>
                </c:pt>
                <c:pt idx="114">
                  <c:v>1994</c:v>
                </c:pt>
                <c:pt idx="115">
                  <c:v>1995</c:v>
                </c:pt>
                <c:pt idx="116">
                  <c:v>1996</c:v>
                </c:pt>
                <c:pt idx="117">
                  <c:v>1997</c:v>
                </c:pt>
                <c:pt idx="118">
                  <c:v>1998</c:v>
                </c:pt>
                <c:pt idx="119">
                  <c:v>1999</c:v>
                </c:pt>
                <c:pt idx="120">
                  <c:v>2000</c:v>
                </c:pt>
                <c:pt idx="121">
                  <c:v>2001</c:v>
                </c:pt>
                <c:pt idx="122">
                  <c:v>2002</c:v>
                </c:pt>
                <c:pt idx="123">
                  <c:v>2003</c:v>
                </c:pt>
                <c:pt idx="124">
                  <c:v>2004</c:v>
                </c:pt>
                <c:pt idx="125">
                  <c:v>2005</c:v>
                </c:pt>
                <c:pt idx="126">
                  <c:v>2006</c:v>
                </c:pt>
                <c:pt idx="127">
                  <c:v>2007</c:v>
                </c:pt>
                <c:pt idx="128">
                  <c:v>2008</c:v>
                </c:pt>
                <c:pt idx="129">
                  <c:v>2009</c:v>
                </c:pt>
                <c:pt idx="130">
                  <c:v>2010</c:v>
                </c:pt>
                <c:pt idx="131">
                  <c:v>2011</c:v>
                </c:pt>
                <c:pt idx="132">
                  <c:v>2012</c:v>
                </c:pt>
                <c:pt idx="133">
                  <c:v>2013</c:v>
                </c:pt>
                <c:pt idx="134">
                  <c:v>2014</c:v>
                </c:pt>
                <c:pt idx="135">
                  <c:v>2015</c:v>
                </c:pt>
                <c:pt idx="136">
                  <c:v>2016</c:v>
                </c:pt>
              </c:numCache>
            </c:numRef>
          </c:cat>
          <c:val>
            <c:numRef>
              <c:f>Sheet1!$B$2:$B$138</c:f>
              <c:numCache>
                <c:formatCode>General</c:formatCode>
                <c:ptCount val="137"/>
                <c:pt idx="0">
                  <c:v>13.454166666666667</c:v>
                </c:pt>
                <c:pt idx="1">
                  <c:v>13.454166666666666</c:v>
                </c:pt>
                <c:pt idx="2">
                  <c:v>13.5375</c:v>
                </c:pt>
                <c:pt idx="3">
                  <c:v>13.475833333333334</c:v>
                </c:pt>
                <c:pt idx="4">
                  <c:v>13.209166666666667</c:v>
                </c:pt>
                <c:pt idx="5">
                  <c:v>13.361666666666666</c:v>
                </c:pt>
                <c:pt idx="6">
                  <c:v>13.256666666666666</c:v>
                </c:pt>
                <c:pt idx="7">
                  <c:v>13.198333333333334</c:v>
                </c:pt>
                <c:pt idx="8">
                  <c:v>13.445833333333333</c:v>
                </c:pt>
                <c:pt idx="9">
                  <c:v>13.669166666666667</c:v>
                </c:pt>
                <c:pt idx="10">
                  <c:v>13.346666666666668</c:v>
                </c:pt>
                <c:pt idx="11">
                  <c:v>13.34</c:v>
                </c:pt>
                <c:pt idx="12">
                  <c:v>13.4025</c:v>
                </c:pt>
                <c:pt idx="13">
                  <c:v>13.363333333333333</c:v>
                </c:pt>
                <c:pt idx="14">
                  <c:v>13.493333333333332</c:v>
                </c:pt>
                <c:pt idx="15">
                  <c:v>13.573333333333334</c:v>
                </c:pt>
                <c:pt idx="16">
                  <c:v>13.6325</c:v>
                </c:pt>
                <c:pt idx="17">
                  <c:v>13.723333333333333</c:v>
                </c:pt>
                <c:pt idx="18">
                  <c:v>13.566666666666666</c:v>
                </c:pt>
                <c:pt idx="19">
                  <c:v>13.641666666666667</c:v>
                </c:pt>
                <c:pt idx="20">
                  <c:v>13.796666666666667</c:v>
                </c:pt>
                <c:pt idx="21">
                  <c:v>13.798333333333334</c:v>
                </c:pt>
                <c:pt idx="22">
                  <c:v>13.601666666666667</c:v>
                </c:pt>
                <c:pt idx="23">
                  <c:v>13.540833333333333</c:v>
                </c:pt>
                <c:pt idx="24">
                  <c:v>13.428333333333333</c:v>
                </c:pt>
                <c:pt idx="25">
                  <c:v>13.609166666666667</c:v>
                </c:pt>
                <c:pt idx="26">
                  <c:v>13.709166666666667</c:v>
                </c:pt>
                <c:pt idx="27">
                  <c:v>13.4175</c:v>
                </c:pt>
                <c:pt idx="28">
                  <c:v>13.563333333333333</c:v>
                </c:pt>
                <c:pt idx="29">
                  <c:v>13.545</c:v>
                </c:pt>
                <c:pt idx="30">
                  <c:v>13.611666666666666</c:v>
                </c:pt>
                <c:pt idx="31">
                  <c:v>13.59</c:v>
                </c:pt>
                <c:pt idx="32">
                  <c:v>13.6175</c:v>
                </c:pt>
                <c:pt idx="33">
                  <c:v>13.623333333333333</c:v>
                </c:pt>
                <c:pt idx="34">
                  <c:v>13.873333333333333</c:v>
                </c:pt>
                <c:pt idx="35">
                  <c:v>13.884166666666667</c:v>
                </c:pt>
                <c:pt idx="36">
                  <c:v>13.64</c:v>
                </c:pt>
                <c:pt idx="37">
                  <c:v>13.433333333333334</c:v>
                </c:pt>
                <c:pt idx="38">
                  <c:v>13.508333333333333</c:v>
                </c:pt>
                <c:pt idx="39">
                  <c:v>13.755000000000001</c:v>
                </c:pt>
                <c:pt idx="40">
                  <c:v>13.675833333333333</c:v>
                </c:pt>
                <c:pt idx="41">
                  <c:v>13.783333333333333</c:v>
                </c:pt>
                <c:pt idx="42">
                  <c:v>13.696666666666667</c:v>
                </c:pt>
                <c:pt idx="43">
                  <c:v>13.679166666666667</c:v>
                </c:pt>
                <c:pt idx="44">
                  <c:v>13.720833333333333</c:v>
                </c:pt>
                <c:pt idx="45">
                  <c:v>13.689166666666667</c:v>
                </c:pt>
                <c:pt idx="46">
                  <c:v>13.9025</c:v>
                </c:pt>
                <c:pt idx="47">
                  <c:v>13.768333333333333</c:v>
                </c:pt>
                <c:pt idx="48">
                  <c:v>13.846666666666666</c:v>
                </c:pt>
                <c:pt idx="49">
                  <c:v>13.614166666666666</c:v>
                </c:pt>
                <c:pt idx="50">
                  <c:v>13.796666666666667</c:v>
                </c:pt>
                <c:pt idx="51">
                  <c:v>13.8825</c:v>
                </c:pt>
                <c:pt idx="52">
                  <c:v>13.871666666666666</c:v>
                </c:pt>
                <c:pt idx="53">
                  <c:v>13.734166666666667</c:v>
                </c:pt>
                <c:pt idx="54">
                  <c:v>13.880833333333333</c:v>
                </c:pt>
                <c:pt idx="55">
                  <c:v>13.749166666666667</c:v>
                </c:pt>
                <c:pt idx="56">
                  <c:v>13.8825</c:v>
                </c:pt>
                <c:pt idx="57">
                  <c:v>13.977499999999999</c:v>
                </c:pt>
                <c:pt idx="58">
                  <c:v>14.038333333333334</c:v>
                </c:pt>
                <c:pt idx="59">
                  <c:v>13.868333333333334</c:v>
                </c:pt>
                <c:pt idx="60">
                  <c:v>14.054166666666667</c:v>
                </c:pt>
                <c:pt idx="61">
                  <c:v>14.015833333333333</c:v>
                </c:pt>
                <c:pt idx="62">
                  <c:v>14.022500000000001</c:v>
                </c:pt>
                <c:pt idx="63">
                  <c:v>13.967499999999999</c:v>
                </c:pt>
                <c:pt idx="64">
                  <c:v>14.029166666666667</c:v>
                </c:pt>
                <c:pt idx="65">
                  <c:v>13.889166666666666</c:v>
                </c:pt>
                <c:pt idx="66">
                  <c:v>13.899166666666666</c:v>
                </c:pt>
                <c:pt idx="67">
                  <c:v>14.025</c:v>
                </c:pt>
                <c:pt idx="68">
                  <c:v>13.908333333333333</c:v>
                </c:pt>
                <c:pt idx="69">
                  <c:v>13.875833333333333</c:v>
                </c:pt>
                <c:pt idx="70">
                  <c:v>13.7675</c:v>
                </c:pt>
                <c:pt idx="71">
                  <c:v>13.925833333333333</c:v>
                </c:pt>
                <c:pt idx="72">
                  <c:v>13.964166666666667</c:v>
                </c:pt>
                <c:pt idx="73">
                  <c:v>14.053333333333333</c:v>
                </c:pt>
                <c:pt idx="74">
                  <c:v>13.860833333333334</c:v>
                </c:pt>
                <c:pt idx="75">
                  <c:v>13.868333333333334</c:v>
                </c:pt>
                <c:pt idx="76">
                  <c:v>13.765000000000001</c:v>
                </c:pt>
                <c:pt idx="77">
                  <c:v>14.024166666666666</c:v>
                </c:pt>
                <c:pt idx="78">
                  <c:v>14.07</c:v>
                </c:pt>
                <c:pt idx="79">
                  <c:v>14.044166666666667</c:v>
                </c:pt>
                <c:pt idx="80">
                  <c:v>13.981666666666667</c:v>
                </c:pt>
                <c:pt idx="81">
                  <c:v>14.085833333333333</c:v>
                </c:pt>
                <c:pt idx="82">
                  <c:v>14.021666666666667</c:v>
                </c:pt>
                <c:pt idx="83">
                  <c:v>14.025</c:v>
                </c:pt>
                <c:pt idx="84">
                  <c:v>13.751666666666667</c:v>
                </c:pt>
                <c:pt idx="85">
                  <c:v>13.8325</c:v>
                </c:pt>
                <c:pt idx="86">
                  <c:v>13.933333333333334</c:v>
                </c:pt>
                <c:pt idx="87">
                  <c:v>13.981666666666667</c:v>
                </c:pt>
                <c:pt idx="88">
                  <c:v>13.903333333333334</c:v>
                </c:pt>
                <c:pt idx="89">
                  <c:v>14.014166666666666</c:v>
                </c:pt>
                <c:pt idx="90">
                  <c:v>14.067500000000001</c:v>
                </c:pt>
                <c:pt idx="91">
                  <c:v>13.931666666666667</c:v>
                </c:pt>
                <c:pt idx="92">
                  <c:v>13.983333333333333</c:v>
                </c:pt>
                <c:pt idx="93">
                  <c:v>14.226666666666667</c:v>
                </c:pt>
                <c:pt idx="94">
                  <c:v>13.961666666666666</c:v>
                </c:pt>
                <c:pt idx="95">
                  <c:v>14.015000000000001</c:v>
                </c:pt>
                <c:pt idx="96">
                  <c:v>13.826666666666666</c:v>
                </c:pt>
                <c:pt idx="97">
                  <c:v>14.21</c:v>
                </c:pt>
                <c:pt idx="98">
                  <c:v>14.137499999999999</c:v>
                </c:pt>
                <c:pt idx="99">
                  <c:v>14.200833333333334</c:v>
                </c:pt>
                <c:pt idx="100">
                  <c:v>14.34</c:v>
                </c:pt>
                <c:pt idx="101">
                  <c:v>14.433333333333334</c:v>
                </c:pt>
                <c:pt idx="102">
                  <c:v>14.131666666666666</c:v>
                </c:pt>
                <c:pt idx="103">
                  <c:v>14.385</c:v>
                </c:pt>
                <c:pt idx="104">
                  <c:v>14.213333333333333</c:v>
                </c:pt>
                <c:pt idx="105">
                  <c:v>14.195</c:v>
                </c:pt>
                <c:pt idx="106">
                  <c:v>14.251666666666667</c:v>
                </c:pt>
                <c:pt idx="107">
                  <c:v>14.404999999999999</c:v>
                </c:pt>
                <c:pt idx="108">
                  <c:v>14.513333333333334</c:v>
                </c:pt>
                <c:pt idx="109">
                  <c:v>14.375833333333333</c:v>
                </c:pt>
                <c:pt idx="110">
                  <c:v>14.529166666666667</c:v>
                </c:pt>
                <c:pt idx="111">
                  <c:v>14.523333333333333</c:v>
                </c:pt>
                <c:pt idx="112">
                  <c:v>14.227499999999999</c:v>
                </c:pt>
                <c:pt idx="113">
                  <c:v>14.261666666666667</c:v>
                </c:pt>
                <c:pt idx="114">
                  <c:v>14.375</c:v>
                </c:pt>
                <c:pt idx="115">
                  <c:v>14.551666666666666</c:v>
                </c:pt>
                <c:pt idx="116">
                  <c:v>14.473333333333333</c:v>
                </c:pt>
                <c:pt idx="117">
                  <c:v>14.534166666666668</c:v>
                </c:pt>
                <c:pt idx="118">
                  <c:v>14.829166666666667</c:v>
                </c:pt>
                <c:pt idx="119">
                  <c:v>14.5825</c:v>
                </c:pt>
                <c:pt idx="120">
                  <c:v>14.565</c:v>
                </c:pt>
                <c:pt idx="121">
                  <c:v>14.664999999999999</c:v>
                </c:pt>
                <c:pt idx="122">
                  <c:v>14.783333333333333</c:v>
                </c:pt>
                <c:pt idx="123">
                  <c:v>14.760833333333334</c:v>
                </c:pt>
                <c:pt idx="124">
                  <c:v>14.668333333333333</c:v>
                </c:pt>
                <c:pt idx="125">
                  <c:v>14.859166666666667</c:v>
                </c:pt>
                <c:pt idx="126">
                  <c:v>14.755000000000001</c:v>
                </c:pt>
                <c:pt idx="127">
                  <c:v>14.8375</c:v>
                </c:pt>
                <c:pt idx="128">
                  <c:v>14.629166666666666</c:v>
                </c:pt>
                <c:pt idx="129">
                  <c:v>14.766666666666667</c:v>
                </c:pt>
                <c:pt idx="130">
                  <c:v>14.901666666666667</c:v>
                </c:pt>
                <c:pt idx="131">
                  <c:v>14.765000000000001</c:v>
                </c:pt>
                <c:pt idx="132">
                  <c:v>14.75</c:v>
                </c:pt>
                <c:pt idx="133">
                  <c:v>14.790833333333333</c:v>
                </c:pt>
                <c:pt idx="134">
                  <c:v>14.856666666666667</c:v>
                </c:pt>
                <c:pt idx="135">
                  <c:v>14.951666666666666</c:v>
                </c:pt>
                <c:pt idx="136">
                  <c:v>15.227499999999999</c:v>
                </c:pt>
              </c:numCache>
            </c:numRef>
          </c:val>
          <c:smooth val="0"/>
          <c:extLst>
            <c:ext xmlns:c16="http://schemas.microsoft.com/office/drawing/2014/chart" uri="{C3380CC4-5D6E-409C-BE32-E72D297353CC}">
              <c16:uniqueId val="{00000000-6ED2-4486-8DAB-23FD4F80AA78}"/>
            </c:ext>
          </c:extLst>
        </c:ser>
        <c:ser>
          <c:idx val="1"/>
          <c:order val="1"/>
          <c:tx>
            <c:strRef>
              <c:f>Sheet1!$C$1</c:f>
              <c:strCache>
                <c:ptCount val="1"/>
                <c:pt idx="0">
                  <c:v>Summers</c:v>
                </c:pt>
              </c:strCache>
            </c:strRef>
          </c:tx>
          <c:spPr>
            <a:ln w="34925" cap="rnd">
              <a:solidFill>
                <a:schemeClr val="accent4"/>
              </a:solidFill>
              <a:round/>
            </a:ln>
            <a:effectLst>
              <a:outerShdw blurRad="57150" dist="19050" dir="5400000" algn="ctr" rotWithShape="0">
                <a:srgbClr val="000000">
                  <a:alpha val="63000"/>
                </a:srgbClr>
              </a:outerShdw>
            </a:effectLst>
          </c:spPr>
          <c:marker>
            <c:symbol val="none"/>
          </c:marker>
          <c:cat>
            <c:numRef>
              <c:f>Sheet1!$A$2:$A$138</c:f>
              <c:numCache>
                <c:formatCode>General</c:formatCode>
                <c:ptCount val="137"/>
                <c:pt idx="0">
                  <c:v>1880</c:v>
                </c:pt>
                <c:pt idx="1">
                  <c:v>1881</c:v>
                </c:pt>
                <c:pt idx="2">
                  <c:v>1882</c:v>
                </c:pt>
                <c:pt idx="3">
                  <c:v>1883</c:v>
                </c:pt>
                <c:pt idx="4">
                  <c:v>1884</c:v>
                </c:pt>
                <c:pt idx="5">
                  <c:v>1885</c:v>
                </c:pt>
                <c:pt idx="6">
                  <c:v>1886</c:v>
                </c:pt>
                <c:pt idx="7">
                  <c:v>1887</c:v>
                </c:pt>
                <c:pt idx="8">
                  <c:v>1888</c:v>
                </c:pt>
                <c:pt idx="9">
                  <c:v>1889</c:v>
                </c:pt>
                <c:pt idx="10">
                  <c:v>1890</c:v>
                </c:pt>
                <c:pt idx="11">
                  <c:v>1891</c:v>
                </c:pt>
                <c:pt idx="12">
                  <c:v>1892</c:v>
                </c:pt>
                <c:pt idx="13">
                  <c:v>1893</c:v>
                </c:pt>
                <c:pt idx="14">
                  <c:v>1894</c:v>
                </c:pt>
                <c:pt idx="15">
                  <c:v>1895</c:v>
                </c:pt>
                <c:pt idx="16">
                  <c:v>1896</c:v>
                </c:pt>
                <c:pt idx="17">
                  <c:v>1897</c:v>
                </c:pt>
                <c:pt idx="18">
                  <c:v>1898</c:v>
                </c:pt>
                <c:pt idx="19">
                  <c:v>1899</c:v>
                </c:pt>
                <c:pt idx="20">
                  <c:v>1900</c:v>
                </c:pt>
                <c:pt idx="21">
                  <c:v>1901</c:v>
                </c:pt>
                <c:pt idx="22">
                  <c:v>1902</c:v>
                </c:pt>
                <c:pt idx="23">
                  <c:v>1903</c:v>
                </c:pt>
                <c:pt idx="24">
                  <c:v>1904</c:v>
                </c:pt>
                <c:pt idx="25">
                  <c:v>1905</c:v>
                </c:pt>
                <c:pt idx="26">
                  <c:v>1906</c:v>
                </c:pt>
                <c:pt idx="27">
                  <c:v>1907</c:v>
                </c:pt>
                <c:pt idx="28">
                  <c:v>1908</c:v>
                </c:pt>
                <c:pt idx="29">
                  <c:v>1909</c:v>
                </c:pt>
                <c:pt idx="30">
                  <c:v>1910</c:v>
                </c:pt>
                <c:pt idx="31">
                  <c:v>1911</c:v>
                </c:pt>
                <c:pt idx="32">
                  <c:v>1912</c:v>
                </c:pt>
                <c:pt idx="33">
                  <c:v>1913</c:v>
                </c:pt>
                <c:pt idx="34">
                  <c:v>1914</c:v>
                </c:pt>
                <c:pt idx="35">
                  <c:v>1915</c:v>
                </c:pt>
                <c:pt idx="36">
                  <c:v>1916</c:v>
                </c:pt>
                <c:pt idx="37">
                  <c:v>1917</c:v>
                </c:pt>
                <c:pt idx="38">
                  <c:v>1918</c:v>
                </c:pt>
                <c:pt idx="39">
                  <c:v>1919</c:v>
                </c:pt>
                <c:pt idx="40">
                  <c:v>1920</c:v>
                </c:pt>
                <c:pt idx="41">
                  <c:v>1921</c:v>
                </c:pt>
                <c:pt idx="42">
                  <c:v>1922</c:v>
                </c:pt>
                <c:pt idx="43">
                  <c:v>1923</c:v>
                </c:pt>
                <c:pt idx="44">
                  <c:v>1924</c:v>
                </c:pt>
                <c:pt idx="45">
                  <c:v>1925</c:v>
                </c:pt>
                <c:pt idx="46">
                  <c:v>1926</c:v>
                </c:pt>
                <c:pt idx="47">
                  <c:v>1927</c:v>
                </c:pt>
                <c:pt idx="48">
                  <c:v>1928</c:v>
                </c:pt>
                <c:pt idx="49">
                  <c:v>1929</c:v>
                </c:pt>
                <c:pt idx="50">
                  <c:v>1930</c:v>
                </c:pt>
                <c:pt idx="51">
                  <c:v>1931</c:v>
                </c:pt>
                <c:pt idx="52">
                  <c:v>1932</c:v>
                </c:pt>
                <c:pt idx="53">
                  <c:v>1933</c:v>
                </c:pt>
                <c:pt idx="54">
                  <c:v>1934</c:v>
                </c:pt>
                <c:pt idx="55">
                  <c:v>1935</c:v>
                </c:pt>
                <c:pt idx="56">
                  <c:v>1936</c:v>
                </c:pt>
                <c:pt idx="57">
                  <c:v>1937</c:v>
                </c:pt>
                <c:pt idx="58">
                  <c:v>1938</c:v>
                </c:pt>
                <c:pt idx="59">
                  <c:v>1939</c:v>
                </c:pt>
                <c:pt idx="60">
                  <c:v>1940</c:v>
                </c:pt>
                <c:pt idx="61">
                  <c:v>1941</c:v>
                </c:pt>
                <c:pt idx="62">
                  <c:v>1942</c:v>
                </c:pt>
                <c:pt idx="63">
                  <c:v>1943</c:v>
                </c:pt>
                <c:pt idx="64">
                  <c:v>1944</c:v>
                </c:pt>
                <c:pt idx="65">
                  <c:v>1945</c:v>
                </c:pt>
                <c:pt idx="66">
                  <c:v>1946</c:v>
                </c:pt>
                <c:pt idx="67">
                  <c:v>1947</c:v>
                </c:pt>
                <c:pt idx="68">
                  <c:v>1948</c:v>
                </c:pt>
                <c:pt idx="69">
                  <c:v>1949</c:v>
                </c:pt>
                <c:pt idx="70">
                  <c:v>1950</c:v>
                </c:pt>
                <c:pt idx="71">
                  <c:v>1951</c:v>
                </c:pt>
                <c:pt idx="72">
                  <c:v>1952</c:v>
                </c:pt>
                <c:pt idx="73">
                  <c:v>1953</c:v>
                </c:pt>
                <c:pt idx="74">
                  <c:v>1954</c:v>
                </c:pt>
                <c:pt idx="75">
                  <c:v>1955</c:v>
                </c:pt>
                <c:pt idx="76">
                  <c:v>1956</c:v>
                </c:pt>
                <c:pt idx="77">
                  <c:v>1957</c:v>
                </c:pt>
                <c:pt idx="78">
                  <c:v>1958</c:v>
                </c:pt>
                <c:pt idx="79">
                  <c:v>1959</c:v>
                </c:pt>
                <c:pt idx="80">
                  <c:v>1960</c:v>
                </c:pt>
                <c:pt idx="81">
                  <c:v>1961</c:v>
                </c:pt>
                <c:pt idx="82">
                  <c:v>1962</c:v>
                </c:pt>
                <c:pt idx="83">
                  <c:v>1963</c:v>
                </c:pt>
                <c:pt idx="84">
                  <c:v>1964</c:v>
                </c:pt>
                <c:pt idx="85">
                  <c:v>1965</c:v>
                </c:pt>
                <c:pt idx="86">
                  <c:v>1966</c:v>
                </c:pt>
                <c:pt idx="87">
                  <c:v>1967</c:v>
                </c:pt>
                <c:pt idx="88">
                  <c:v>1968</c:v>
                </c:pt>
                <c:pt idx="89">
                  <c:v>1969</c:v>
                </c:pt>
                <c:pt idx="90">
                  <c:v>1970</c:v>
                </c:pt>
                <c:pt idx="91">
                  <c:v>1971</c:v>
                </c:pt>
                <c:pt idx="92">
                  <c:v>1972</c:v>
                </c:pt>
                <c:pt idx="93">
                  <c:v>1973</c:v>
                </c:pt>
                <c:pt idx="94">
                  <c:v>1974</c:v>
                </c:pt>
                <c:pt idx="95">
                  <c:v>1975</c:v>
                </c:pt>
                <c:pt idx="96">
                  <c:v>1976</c:v>
                </c:pt>
                <c:pt idx="97">
                  <c:v>1977</c:v>
                </c:pt>
                <c:pt idx="98">
                  <c:v>1978</c:v>
                </c:pt>
                <c:pt idx="99">
                  <c:v>1979</c:v>
                </c:pt>
                <c:pt idx="100">
                  <c:v>1980</c:v>
                </c:pt>
                <c:pt idx="101">
                  <c:v>1981</c:v>
                </c:pt>
                <c:pt idx="102">
                  <c:v>1982</c:v>
                </c:pt>
                <c:pt idx="103">
                  <c:v>1983</c:v>
                </c:pt>
                <c:pt idx="104">
                  <c:v>1984</c:v>
                </c:pt>
                <c:pt idx="105">
                  <c:v>1985</c:v>
                </c:pt>
                <c:pt idx="106">
                  <c:v>1986</c:v>
                </c:pt>
                <c:pt idx="107">
                  <c:v>1987</c:v>
                </c:pt>
                <c:pt idx="108">
                  <c:v>1988</c:v>
                </c:pt>
                <c:pt idx="109">
                  <c:v>1989</c:v>
                </c:pt>
                <c:pt idx="110">
                  <c:v>1990</c:v>
                </c:pt>
                <c:pt idx="111">
                  <c:v>1991</c:v>
                </c:pt>
                <c:pt idx="112">
                  <c:v>1992</c:v>
                </c:pt>
                <c:pt idx="113">
                  <c:v>1993</c:v>
                </c:pt>
                <c:pt idx="114">
                  <c:v>1994</c:v>
                </c:pt>
                <c:pt idx="115">
                  <c:v>1995</c:v>
                </c:pt>
                <c:pt idx="116">
                  <c:v>1996</c:v>
                </c:pt>
                <c:pt idx="117">
                  <c:v>1997</c:v>
                </c:pt>
                <c:pt idx="118">
                  <c:v>1998</c:v>
                </c:pt>
                <c:pt idx="119">
                  <c:v>1999</c:v>
                </c:pt>
                <c:pt idx="120">
                  <c:v>2000</c:v>
                </c:pt>
                <c:pt idx="121">
                  <c:v>2001</c:v>
                </c:pt>
                <c:pt idx="122">
                  <c:v>2002</c:v>
                </c:pt>
                <c:pt idx="123">
                  <c:v>2003</c:v>
                </c:pt>
                <c:pt idx="124">
                  <c:v>2004</c:v>
                </c:pt>
                <c:pt idx="125">
                  <c:v>2005</c:v>
                </c:pt>
                <c:pt idx="126">
                  <c:v>2006</c:v>
                </c:pt>
                <c:pt idx="127">
                  <c:v>2007</c:v>
                </c:pt>
                <c:pt idx="128">
                  <c:v>2008</c:v>
                </c:pt>
                <c:pt idx="129">
                  <c:v>2009</c:v>
                </c:pt>
                <c:pt idx="130">
                  <c:v>2010</c:v>
                </c:pt>
                <c:pt idx="131">
                  <c:v>2011</c:v>
                </c:pt>
                <c:pt idx="132">
                  <c:v>2012</c:v>
                </c:pt>
                <c:pt idx="133">
                  <c:v>2013</c:v>
                </c:pt>
                <c:pt idx="134">
                  <c:v>2014</c:v>
                </c:pt>
                <c:pt idx="135">
                  <c:v>2015</c:v>
                </c:pt>
                <c:pt idx="136">
                  <c:v>2016</c:v>
                </c:pt>
              </c:numCache>
            </c:numRef>
          </c:cat>
          <c:val>
            <c:numRef>
              <c:f>Sheet1!$C$2:$C$138</c:f>
              <c:numCache>
                <c:formatCode>General</c:formatCode>
                <c:ptCount val="137"/>
                <c:pt idx="0">
                  <c:v>13.98</c:v>
                </c:pt>
                <c:pt idx="1">
                  <c:v>13.89</c:v>
                </c:pt>
                <c:pt idx="2">
                  <c:v>14.01</c:v>
                </c:pt>
                <c:pt idx="3">
                  <c:v>14.27</c:v>
                </c:pt>
                <c:pt idx="4">
                  <c:v>13.99</c:v>
                </c:pt>
                <c:pt idx="5">
                  <c:v>13.82</c:v>
                </c:pt>
                <c:pt idx="6">
                  <c:v>13.53</c:v>
                </c:pt>
                <c:pt idx="7">
                  <c:v>13.64</c:v>
                </c:pt>
                <c:pt idx="8">
                  <c:v>13.87</c:v>
                </c:pt>
                <c:pt idx="9">
                  <c:v>14.04</c:v>
                </c:pt>
                <c:pt idx="10">
                  <c:v>13.65</c:v>
                </c:pt>
                <c:pt idx="11">
                  <c:v>13.86</c:v>
                </c:pt>
                <c:pt idx="12">
                  <c:v>13.64</c:v>
                </c:pt>
                <c:pt idx="13">
                  <c:v>13.8</c:v>
                </c:pt>
                <c:pt idx="14">
                  <c:v>13.8</c:v>
                </c:pt>
                <c:pt idx="15">
                  <c:v>13.83</c:v>
                </c:pt>
                <c:pt idx="16">
                  <c:v>13.91</c:v>
                </c:pt>
                <c:pt idx="17">
                  <c:v>13.91</c:v>
                </c:pt>
                <c:pt idx="18">
                  <c:v>13.91</c:v>
                </c:pt>
                <c:pt idx="19">
                  <c:v>13.97</c:v>
                </c:pt>
                <c:pt idx="20">
                  <c:v>14.07</c:v>
                </c:pt>
                <c:pt idx="21">
                  <c:v>13.97</c:v>
                </c:pt>
                <c:pt idx="22">
                  <c:v>13.92</c:v>
                </c:pt>
                <c:pt idx="23">
                  <c:v>13.83</c:v>
                </c:pt>
                <c:pt idx="24">
                  <c:v>13.7</c:v>
                </c:pt>
                <c:pt idx="25">
                  <c:v>13.89</c:v>
                </c:pt>
                <c:pt idx="26">
                  <c:v>14.02</c:v>
                </c:pt>
                <c:pt idx="27">
                  <c:v>13.63</c:v>
                </c:pt>
                <c:pt idx="28">
                  <c:v>13.8</c:v>
                </c:pt>
                <c:pt idx="29">
                  <c:v>13.85</c:v>
                </c:pt>
                <c:pt idx="30">
                  <c:v>13.86</c:v>
                </c:pt>
                <c:pt idx="31">
                  <c:v>13.82</c:v>
                </c:pt>
                <c:pt idx="32">
                  <c:v>13.86</c:v>
                </c:pt>
                <c:pt idx="33">
                  <c:v>14</c:v>
                </c:pt>
                <c:pt idx="34">
                  <c:v>14.1</c:v>
                </c:pt>
                <c:pt idx="35">
                  <c:v>14.03</c:v>
                </c:pt>
                <c:pt idx="36">
                  <c:v>13.86</c:v>
                </c:pt>
                <c:pt idx="37">
                  <c:v>13.96</c:v>
                </c:pt>
                <c:pt idx="38">
                  <c:v>13.96</c:v>
                </c:pt>
                <c:pt idx="39">
                  <c:v>13.87</c:v>
                </c:pt>
                <c:pt idx="40">
                  <c:v>13.83</c:v>
                </c:pt>
                <c:pt idx="41">
                  <c:v>13.94</c:v>
                </c:pt>
                <c:pt idx="42">
                  <c:v>13.89</c:v>
                </c:pt>
                <c:pt idx="43">
                  <c:v>13.91</c:v>
                </c:pt>
                <c:pt idx="44">
                  <c:v>13.88</c:v>
                </c:pt>
                <c:pt idx="45">
                  <c:v>14.14</c:v>
                </c:pt>
                <c:pt idx="46">
                  <c:v>14.21</c:v>
                </c:pt>
                <c:pt idx="47">
                  <c:v>14.09</c:v>
                </c:pt>
                <c:pt idx="48">
                  <c:v>14.04</c:v>
                </c:pt>
                <c:pt idx="49">
                  <c:v>13.96</c:v>
                </c:pt>
                <c:pt idx="50">
                  <c:v>14.05</c:v>
                </c:pt>
                <c:pt idx="51">
                  <c:v>14.07</c:v>
                </c:pt>
                <c:pt idx="52">
                  <c:v>14.3</c:v>
                </c:pt>
                <c:pt idx="53">
                  <c:v>13.89</c:v>
                </c:pt>
                <c:pt idx="54">
                  <c:v>14.05</c:v>
                </c:pt>
                <c:pt idx="55">
                  <c:v>14.2</c:v>
                </c:pt>
                <c:pt idx="56">
                  <c:v>14.18</c:v>
                </c:pt>
                <c:pt idx="57">
                  <c:v>14.27</c:v>
                </c:pt>
                <c:pt idx="58">
                  <c:v>14.28</c:v>
                </c:pt>
                <c:pt idx="59">
                  <c:v>14.3</c:v>
                </c:pt>
                <c:pt idx="60">
                  <c:v>14.2</c:v>
                </c:pt>
                <c:pt idx="61">
                  <c:v>14.24</c:v>
                </c:pt>
                <c:pt idx="62">
                  <c:v>14.18</c:v>
                </c:pt>
                <c:pt idx="63">
                  <c:v>14.24</c:v>
                </c:pt>
                <c:pt idx="64">
                  <c:v>14.29</c:v>
                </c:pt>
                <c:pt idx="65">
                  <c:v>14.16</c:v>
                </c:pt>
                <c:pt idx="66">
                  <c:v>14.01</c:v>
                </c:pt>
                <c:pt idx="67">
                  <c:v>14.23</c:v>
                </c:pt>
                <c:pt idx="68">
                  <c:v>14.19</c:v>
                </c:pt>
                <c:pt idx="69">
                  <c:v>14.02</c:v>
                </c:pt>
                <c:pt idx="70">
                  <c:v>13.94</c:v>
                </c:pt>
                <c:pt idx="71">
                  <c:v>14.12</c:v>
                </c:pt>
                <c:pt idx="72">
                  <c:v>14.12</c:v>
                </c:pt>
                <c:pt idx="73">
                  <c:v>14.14</c:v>
                </c:pt>
                <c:pt idx="74">
                  <c:v>14.16</c:v>
                </c:pt>
                <c:pt idx="75">
                  <c:v>14.21</c:v>
                </c:pt>
                <c:pt idx="76">
                  <c:v>13.9</c:v>
                </c:pt>
                <c:pt idx="77">
                  <c:v>14.2</c:v>
                </c:pt>
                <c:pt idx="78">
                  <c:v>14.41</c:v>
                </c:pt>
                <c:pt idx="79">
                  <c:v>14.24</c:v>
                </c:pt>
                <c:pt idx="80">
                  <c:v>14.27</c:v>
                </c:pt>
                <c:pt idx="81">
                  <c:v>14.22</c:v>
                </c:pt>
                <c:pt idx="82">
                  <c:v>14.16</c:v>
                </c:pt>
                <c:pt idx="83">
                  <c:v>14.24</c:v>
                </c:pt>
                <c:pt idx="84">
                  <c:v>13.93</c:v>
                </c:pt>
                <c:pt idx="85">
                  <c:v>13.94</c:v>
                </c:pt>
                <c:pt idx="86">
                  <c:v>14.13</c:v>
                </c:pt>
                <c:pt idx="87">
                  <c:v>14.17</c:v>
                </c:pt>
                <c:pt idx="88">
                  <c:v>14.32</c:v>
                </c:pt>
                <c:pt idx="89">
                  <c:v>14.33</c:v>
                </c:pt>
                <c:pt idx="90">
                  <c:v>14.27</c:v>
                </c:pt>
                <c:pt idx="91">
                  <c:v>14.04</c:v>
                </c:pt>
                <c:pt idx="92">
                  <c:v>14.2</c:v>
                </c:pt>
                <c:pt idx="93">
                  <c:v>14.38</c:v>
                </c:pt>
                <c:pt idx="94">
                  <c:v>14.14</c:v>
                </c:pt>
                <c:pt idx="95">
                  <c:v>14.27</c:v>
                </c:pt>
                <c:pt idx="96">
                  <c:v>13.99</c:v>
                </c:pt>
                <c:pt idx="97">
                  <c:v>14.32</c:v>
                </c:pt>
                <c:pt idx="98">
                  <c:v>14.28</c:v>
                </c:pt>
                <c:pt idx="99">
                  <c:v>14.53</c:v>
                </c:pt>
                <c:pt idx="100">
                  <c:v>14.47</c:v>
                </c:pt>
                <c:pt idx="101">
                  <c:v>14.66</c:v>
                </c:pt>
                <c:pt idx="102">
                  <c:v>14.41</c:v>
                </c:pt>
                <c:pt idx="103">
                  <c:v>14.56</c:v>
                </c:pt>
                <c:pt idx="104">
                  <c:v>14.47</c:v>
                </c:pt>
                <c:pt idx="105">
                  <c:v>14.36</c:v>
                </c:pt>
                <c:pt idx="106">
                  <c:v>14.52</c:v>
                </c:pt>
                <c:pt idx="107">
                  <c:v>14.59</c:v>
                </c:pt>
                <c:pt idx="108">
                  <c:v>14.66</c:v>
                </c:pt>
                <c:pt idx="109">
                  <c:v>14.53</c:v>
                </c:pt>
                <c:pt idx="110">
                  <c:v>14.86</c:v>
                </c:pt>
                <c:pt idx="111">
                  <c:v>14.73</c:v>
                </c:pt>
                <c:pt idx="112">
                  <c:v>14.53</c:v>
                </c:pt>
                <c:pt idx="113">
                  <c:v>14.41</c:v>
                </c:pt>
                <c:pt idx="114">
                  <c:v>14.56</c:v>
                </c:pt>
                <c:pt idx="115">
                  <c:v>14.89</c:v>
                </c:pt>
                <c:pt idx="116">
                  <c:v>14.74</c:v>
                </c:pt>
                <c:pt idx="117">
                  <c:v>14.71</c:v>
                </c:pt>
                <c:pt idx="118">
                  <c:v>15.2</c:v>
                </c:pt>
                <c:pt idx="119">
                  <c:v>14.85</c:v>
                </c:pt>
                <c:pt idx="120">
                  <c:v>14.77</c:v>
                </c:pt>
                <c:pt idx="121">
                  <c:v>14.77</c:v>
                </c:pt>
                <c:pt idx="122">
                  <c:v>15.11</c:v>
                </c:pt>
                <c:pt idx="123">
                  <c:v>14.92</c:v>
                </c:pt>
                <c:pt idx="124">
                  <c:v>14.92</c:v>
                </c:pt>
                <c:pt idx="125">
                  <c:v>14.98</c:v>
                </c:pt>
                <c:pt idx="126">
                  <c:v>14.9</c:v>
                </c:pt>
                <c:pt idx="127">
                  <c:v>15.2</c:v>
                </c:pt>
                <c:pt idx="128">
                  <c:v>14.87</c:v>
                </c:pt>
                <c:pt idx="129">
                  <c:v>14.88</c:v>
                </c:pt>
                <c:pt idx="130">
                  <c:v>15.1</c:v>
                </c:pt>
                <c:pt idx="131">
                  <c:v>14.93</c:v>
                </c:pt>
                <c:pt idx="132">
                  <c:v>14.93</c:v>
                </c:pt>
                <c:pt idx="133">
                  <c:v>14.98</c:v>
                </c:pt>
                <c:pt idx="134">
                  <c:v>15.07</c:v>
                </c:pt>
                <c:pt idx="135">
                  <c:v>15.379999999999999</c:v>
                </c:pt>
                <c:pt idx="136">
                  <c:v>15.629999999999999</c:v>
                </c:pt>
              </c:numCache>
            </c:numRef>
          </c:val>
          <c:smooth val="0"/>
          <c:extLst>
            <c:ext xmlns:c16="http://schemas.microsoft.com/office/drawing/2014/chart" uri="{C3380CC4-5D6E-409C-BE32-E72D297353CC}">
              <c16:uniqueId val="{00000000-A1B6-49E4-ACA5-3E463790684B}"/>
            </c:ext>
          </c:extLst>
        </c:ser>
        <c:ser>
          <c:idx val="2"/>
          <c:order val="2"/>
          <c:tx>
            <c:strRef>
              <c:f>Sheet1!$D$1</c:f>
              <c:strCache>
                <c:ptCount val="1"/>
                <c:pt idx="0">
                  <c:v>Winter</c:v>
                </c:pt>
              </c:strCache>
            </c:strRef>
          </c:tx>
          <c:spPr>
            <a:ln w="34925" cap="rnd">
              <a:solidFill>
                <a:schemeClr val="accent6"/>
              </a:solidFill>
              <a:round/>
            </a:ln>
            <a:effectLst>
              <a:outerShdw blurRad="57150" dist="19050" dir="5400000" algn="ctr" rotWithShape="0">
                <a:srgbClr val="000000">
                  <a:alpha val="63000"/>
                </a:srgbClr>
              </a:outerShdw>
            </a:effectLst>
          </c:spPr>
          <c:marker>
            <c:symbol val="none"/>
          </c:marker>
          <c:cat>
            <c:numRef>
              <c:f>Sheet1!$A$2:$A$138</c:f>
              <c:numCache>
                <c:formatCode>General</c:formatCode>
                <c:ptCount val="137"/>
                <c:pt idx="0">
                  <c:v>1880</c:v>
                </c:pt>
                <c:pt idx="1">
                  <c:v>1881</c:v>
                </c:pt>
                <c:pt idx="2">
                  <c:v>1882</c:v>
                </c:pt>
                <c:pt idx="3">
                  <c:v>1883</c:v>
                </c:pt>
                <c:pt idx="4">
                  <c:v>1884</c:v>
                </c:pt>
                <c:pt idx="5">
                  <c:v>1885</c:v>
                </c:pt>
                <c:pt idx="6">
                  <c:v>1886</c:v>
                </c:pt>
                <c:pt idx="7">
                  <c:v>1887</c:v>
                </c:pt>
                <c:pt idx="8">
                  <c:v>1888</c:v>
                </c:pt>
                <c:pt idx="9">
                  <c:v>1889</c:v>
                </c:pt>
                <c:pt idx="10">
                  <c:v>1890</c:v>
                </c:pt>
                <c:pt idx="11">
                  <c:v>1891</c:v>
                </c:pt>
                <c:pt idx="12">
                  <c:v>1892</c:v>
                </c:pt>
                <c:pt idx="13">
                  <c:v>1893</c:v>
                </c:pt>
                <c:pt idx="14">
                  <c:v>1894</c:v>
                </c:pt>
                <c:pt idx="15">
                  <c:v>1895</c:v>
                </c:pt>
                <c:pt idx="16">
                  <c:v>1896</c:v>
                </c:pt>
                <c:pt idx="17">
                  <c:v>1897</c:v>
                </c:pt>
                <c:pt idx="18">
                  <c:v>1898</c:v>
                </c:pt>
                <c:pt idx="19">
                  <c:v>1899</c:v>
                </c:pt>
                <c:pt idx="20">
                  <c:v>1900</c:v>
                </c:pt>
                <c:pt idx="21">
                  <c:v>1901</c:v>
                </c:pt>
                <c:pt idx="22">
                  <c:v>1902</c:v>
                </c:pt>
                <c:pt idx="23">
                  <c:v>1903</c:v>
                </c:pt>
                <c:pt idx="24">
                  <c:v>1904</c:v>
                </c:pt>
                <c:pt idx="25">
                  <c:v>1905</c:v>
                </c:pt>
                <c:pt idx="26">
                  <c:v>1906</c:v>
                </c:pt>
                <c:pt idx="27">
                  <c:v>1907</c:v>
                </c:pt>
                <c:pt idx="28">
                  <c:v>1908</c:v>
                </c:pt>
                <c:pt idx="29">
                  <c:v>1909</c:v>
                </c:pt>
                <c:pt idx="30">
                  <c:v>1910</c:v>
                </c:pt>
                <c:pt idx="31">
                  <c:v>1911</c:v>
                </c:pt>
                <c:pt idx="32">
                  <c:v>1912</c:v>
                </c:pt>
                <c:pt idx="33">
                  <c:v>1913</c:v>
                </c:pt>
                <c:pt idx="34">
                  <c:v>1914</c:v>
                </c:pt>
                <c:pt idx="35">
                  <c:v>1915</c:v>
                </c:pt>
                <c:pt idx="36">
                  <c:v>1916</c:v>
                </c:pt>
                <c:pt idx="37">
                  <c:v>1917</c:v>
                </c:pt>
                <c:pt idx="38">
                  <c:v>1918</c:v>
                </c:pt>
                <c:pt idx="39">
                  <c:v>1919</c:v>
                </c:pt>
                <c:pt idx="40">
                  <c:v>1920</c:v>
                </c:pt>
                <c:pt idx="41">
                  <c:v>1921</c:v>
                </c:pt>
                <c:pt idx="42">
                  <c:v>1922</c:v>
                </c:pt>
                <c:pt idx="43">
                  <c:v>1923</c:v>
                </c:pt>
                <c:pt idx="44">
                  <c:v>1924</c:v>
                </c:pt>
                <c:pt idx="45">
                  <c:v>1925</c:v>
                </c:pt>
                <c:pt idx="46">
                  <c:v>1926</c:v>
                </c:pt>
                <c:pt idx="47">
                  <c:v>1927</c:v>
                </c:pt>
                <c:pt idx="48">
                  <c:v>1928</c:v>
                </c:pt>
                <c:pt idx="49">
                  <c:v>1929</c:v>
                </c:pt>
                <c:pt idx="50">
                  <c:v>1930</c:v>
                </c:pt>
                <c:pt idx="51">
                  <c:v>1931</c:v>
                </c:pt>
                <c:pt idx="52">
                  <c:v>1932</c:v>
                </c:pt>
                <c:pt idx="53">
                  <c:v>1933</c:v>
                </c:pt>
                <c:pt idx="54">
                  <c:v>1934</c:v>
                </c:pt>
                <c:pt idx="55">
                  <c:v>1935</c:v>
                </c:pt>
                <c:pt idx="56">
                  <c:v>1936</c:v>
                </c:pt>
                <c:pt idx="57">
                  <c:v>1937</c:v>
                </c:pt>
                <c:pt idx="58">
                  <c:v>1938</c:v>
                </c:pt>
                <c:pt idx="59">
                  <c:v>1939</c:v>
                </c:pt>
                <c:pt idx="60">
                  <c:v>1940</c:v>
                </c:pt>
                <c:pt idx="61">
                  <c:v>1941</c:v>
                </c:pt>
                <c:pt idx="62">
                  <c:v>1942</c:v>
                </c:pt>
                <c:pt idx="63">
                  <c:v>1943</c:v>
                </c:pt>
                <c:pt idx="64">
                  <c:v>1944</c:v>
                </c:pt>
                <c:pt idx="65">
                  <c:v>1945</c:v>
                </c:pt>
                <c:pt idx="66">
                  <c:v>1946</c:v>
                </c:pt>
                <c:pt idx="67">
                  <c:v>1947</c:v>
                </c:pt>
                <c:pt idx="68">
                  <c:v>1948</c:v>
                </c:pt>
                <c:pt idx="69">
                  <c:v>1949</c:v>
                </c:pt>
                <c:pt idx="70">
                  <c:v>1950</c:v>
                </c:pt>
                <c:pt idx="71">
                  <c:v>1951</c:v>
                </c:pt>
                <c:pt idx="72">
                  <c:v>1952</c:v>
                </c:pt>
                <c:pt idx="73">
                  <c:v>1953</c:v>
                </c:pt>
                <c:pt idx="74">
                  <c:v>1954</c:v>
                </c:pt>
                <c:pt idx="75">
                  <c:v>1955</c:v>
                </c:pt>
                <c:pt idx="76">
                  <c:v>1956</c:v>
                </c:pt>
                <c:pt idx="77">
                  <c:v>1957</c:v>
                </c:pt>
                <c:pt idx="78">
                  <c:v>1958</c:v>
                </c:pt>
                <c:pt idx="79">
                  <c:v>1959</c:v>
                </c:pt>
                <c:pt idx="80">
                  <c:v>1960</c:v>
                </c:pt>
                <c:pt idx="81">
                  <c:v>1961</c:v>
                </c:pt>
                <c:pt idx="82">
                  <c:v>1962</c:v>
                </c:pt>
                <c:pt idx="83">
                  <c:v>1963</c:v>
                </c:pt>
                <c:pt idx="84">
                  <c:v>1964</c:v>
                </c:pt>
                <c:pt idx="85">
                  <c:v>1965</c:v>
                </c:pt>
                <c:pt idx="86">
                  <c:v>1966</c:v>
                </c:pt>
                <c:pt idx="87">
                  <c:v>1967</c:v>
                </c:pt>
                <c:pt idx="88">
                  <c:v>1968</c:v>
                </c:pt>
                <c:pt idx="89">
                  <c:v>1969</c:v>
                </c:pt>
                <c:pt idx="90">
                  <c:v>1970</c:v>
                </c:pt>
                <c:pt idx="91">
                  <c:v>1971</c:v>
                </c:pt>
                <c:pt idx="92">
                  <c:v>1972</c:v>
                </c:pt>
                <c:pt idx="93">
                  <c:v>1973</c:v>
                </c:pt>
                <c:pt idx="94">
                  <c:v>1974</c:v>
                </c:pt>
                <c:pt idx="95">
                  <c:v>1975</c:v>
                </c:pt>
                <c:pt idx="96">
                  <c:v>1976</c:v>
                </c:pt>
                <c:pt idx="97">
                  <c:v>1977</c:v>
                </c:pt>
                <c:pt idx="98">
                  <c:v>1978</c:v>
                </c:pt>
                <c:pt idx="99">
                  <c:v>1979</c:v>
                </c:pt>
                <c:pt idx="100">
                  <c:v>1980</c:v>
                </c:pt>
                <c:pt idx="101">
                  <c:v>1981</c:v>
                </c:pt>
                <c:pt idx="102">
                  <c:v>1982</c:v>
                </c:pt>
                <c:pt idx="103">
                  <c:v>1983</c:v>
                </c:pt>
                <c:pt idx="104">
                  <c:v>1984</c:v>
                </c:pt>
                <c:pt idx="105">
                  <c:v>1985</c:v>
                </c:pt>
                <c:pt idx="106">
                  <c:v>1986</c:v>
                </c:pt>
                <c:pt idx="107">
                  <c:v>1987</c:v>
                </c:pt>
                <c:pt idx="108">
                  <c:v>1988</c:v>
                </c:pt>
                <c:pt idx="109">
                  <c:v>1989</c:v>
                </c:pt>
                <c:pt idx="110">
                  <c:v>1990</c:v>
                </c:pt>
                <c:pt idx="111">
                  <c:v>1991</c:v>
                </c:pt>
                <c:pt idx="112">
                  <c:v>1992</c:v>
                </c:pt>
                <c:pt idx="113">
                  <c:v>1993</c:v>
                </c:pt>
                <c:pt idx="114">
                  <c:v>1994</c:v>
                </c:pt>
                <c:pt idx="115">
                  <c:v>1995</c:v>
                </c:pt>
                <c:pt idx="116">
                  <c:v>1996</c:v>
                </c:pt>
                <c:pt idx="117">
                  <c:v>1997</c:v>
                </c:pt>
                <c:pt idx="118">
                  <c:v>1998</c:v>
                </c:pt>
                <c:pt idx="119">
                  <c:v>1999</c:v>
                </c:pt>
                <c:pt idx="120">
                  <c:v>2000</c:v>
                </c:pt>
                <c:pt idx="121">
                  <c:v>2001</c:v>
                </c:pt>
                <c:pt idx="122">
                  <c:v>2002</c:v>
                </c:pt>
                <c:pt idx="123">
                  <c:v>2003</c:v>
                </c:pt>
                <c:pt idx="124">
                  <c:v>2004</c:v>
                </c:pt>
                <c:pt idx="125">
                  <c:v>2005</c:v>
                </c:pt>
                <c:pt idx="126">
                  <c:v>2006</c:v>
                </c:pt>
                <c:pt idx="127">
                  <c:v>2007</c:v>
                </c:pt>
                <c:pt idx="128">
                  <c:v>2008</c:v>
                </c:pt>
                <c:pt idx="129">
                  <c:v>2009</c:v>
                </c:pt>
                <c:pt idx="130">
                  <c:v>2010</c:v>
                </c:pt>
                <c:pt idx="131">
                  <c:v>2011</c:v>
                </c:pt>
                <c:pt idx="132">
                  <c:v>2012</c:v>
                </c:pt>
                <c:pt idx="133">
                  <c:v>2013</c:v>
                </c:pt>
                <c:pt idx="134">
                  <c:v>2014</c:v>
                </c:pt>
                <c:pt idx="135">
                  <c:v>2015</c:v>
                </c:pt>
                <c:pt idx="136">
                  <c:v>2016</c:v>
                </c:pt>
              </c:numCache>
            </c:numRef>
          </c:cat>
          <c:val>
            <c:numRef>
              <c:f>Sheet1!$D$2:$D$138</c:f>
              <c:numCache>
                <c:formatCode>General</c:formatCode>
                <c:ptCount val="137"/>
                <c:pt idx="0">
                  <c:v>13.1</c:v>
                </c:pt>
                <c:pt idx="1">
                  <c:v>12.82</c:v>
                </c:pt>
                <c:pt idx="2">
                  <c:v>12.9</c:v>
                </c:pt>
                <c:pt idx="3">
                  <c:v>12.96</c:v>
                </c:pt>
                <c:pt idx="4">
                  <c:v>12.71</c:v>
                </c:pt>
                <c:pt idx="5">
                  <c:v>12.92</c:v>
                </c:pt>
                <c:pt idx="6">
                  <c:v>13.04</c:v>
                </c:pt>
                <c:pt idx="7">
                  <c:v>12.64</c:v>
                </c:pt>
                <c:pt idx="8">
                  <c:v>13.02</c:v>
                </c:pt>
                <c:pt idx="9">
                  <c:v>13.31</c:v>
                </c:pt>
                <c:pt idx="10">
                  <c:v>13.01</c:v>
                </c:pt>
                <c:pt idx="11">
                  <c:v>12.93</c:v>
                </c:pt>
                <c:pt idx="12">
                  <c:v>13.2</c:v>
                </c:pt>
                <c:pt idx="13">
                  <c:v>12.48</c:v>
                </c:pt>
                <c:pt idx="14">
                  <c:v>13.08</c:v>
                </c:pt>
                <c:pt idx="15">
                  <c:v>13.14</c:v>
                </c:pt>
                <c:pt idx="16">
                  <c:v>13.42</c:v>
                </c:pt>
                <c:pt idx="17">
                  <c:v>13.46</c:v>
                </c:pt>
                <c:pt idx="18">
                  <c:v>13.15</c:v>
                </c:pt>
                <c:pt idx="19">
                  <c:v>13.35</c:v>
                </c:pt>
                <c:pt idx="20">
                  <c:v>13.41</c:v>
                </c:pt>
                <c:pt idx="21">
                  <c:v>13.68</c:v>
                </c:pt>
                <c:pt idx="22">
                  <c:v>13.4</c:v>
                </c:pt>
                <c:pt idx="23">
                  <c:v>13.32</c:v>
                </c:pt>
                <c:pt idx="24">
                  <c:v>13.17</c:v>
                </c:pt>
                <c:pt idx="25">
                  <c:v>12.97</c:v>
                </c:pt>
                <c:pt idx="26">
                  <c:v>13.42</c:v>
                </c:pt>
                <c:pt idx="27">
                  <c:v>13.27</c:v>
                </c:pt>
                <c:pt idx="28">
                  <c:v>13.37</c:v>
                </c:pt>
                <c:pt idx="29">
                  <c:v>13.18</c:v>
                </c:pt>
                <c:pt idx="30">
                  <c:v>13.3</c:v>
                </c:pt>
                <c:pt idx="31">
                  <c:v>13.3</c:v>
                </c:pt>
                <c:pt idx="32">
                  <c:v>13.34</c:v>
                </c:pt>
                <c:pt idx="33">
                  <c:v>13.35</c:v>
                </c:pt>
                <c:pt idx="34">
                  <c:v>13.63</c:v>
                </c:pt>
                <c:pt idx="35">
                  <c:v>13.73</c:v>
                </c:pt>
                <c:pt idx="36">
                  <c:v>13.16</c:v>
                </c:pt>
                <c:pt idx="37">
                  <c:v>13.03</c:v>
                </c:pt>
                <c:pt idx="38">
                  <c:v>13.19</c:v>
                </c:pt>
                <c:pt idx="39">
                  <c:v>13.51</c:v>
                </c:pt>
                <c:pt idx="40">
                  <c:v>13.46</c:v>
                </c:pt>
                <c:pt idx="41">
                  <c:v>13.47</c:v>
                </c:pt>
                <c:pt idx="42">
                  <c:v>13.48</c:v>
                </c:pt>
                <c:pt idx="43">
                  <c:v>13.44</c:v>
                </c:pt>
                <c:pt idx="44">
                  <c:v>13.45</c:v>
                </c:pt>
                <c:pt idx="45">
                  <c:v>13.5</c:v>
                </c:pt>
                <c:pt idx="46">
                  <c:v>13.58</c:v>
                </c:pt>
                <c:pt idx="47">
                  <c:v>13.55</c:v>
                </c:pt>
                <c:pt idx="48">
                  <c:v>13.4</c:v>
                </c:pt>
                <c:pt idx="49">
                  <c:v>13.34</c:v>
                </c:pt>
                <c:pt idx="50">
                  <c:v>13.67</c:v>
                </c:pt>
                <c:pt idx="51">
                  <c:v>13.68</c:v>
                </c:pt>
                <c:pt idx="52">
                  <c:v>13.52</c:v>
                </c:pt>
                <c:pt idx="53">
                  <c:v>13.43</c:v>
                </c:pt>
                <c:pt idx="54">
                  <c:v>13.61</c:v>
                </c:pt>
                <c:pt idx="55">
                  <c:v>13.47</c:v>
                </c:pt>
                <c:pt idx="56">
                  <c:v>13.54</c:v>
                </c:pt>
                <c:pt idx="57">
                  <c:v>13.76</c:v>
                </c:pt>
                <c:pt idx="58">
                  <c:v>13.85</c:v>
                </c:pt>
                <c:pt idx="59">
                  <c:v>13.62</c:v>
                </c:pt>
                <c:pt idx="60">
                  <c:v>13.76</c:v>
                </c:pt>
                <c:pt idx="61">
                  <c:v>13.78</c:v>
                </c:pt>
                <c:pt idx="62">
                  <c:v>13.94</c:v>
                </c:pt>
                <c:pt idx="63">
                  <c:v>13.77</c:v>
                </c:pt>
                <c:pt idx="64">
                  <c:v>13.77</c:v>
                </c:pt>
                <c:pt idx="65">
                  <c:v>13.61</c:v>
                </c:pt>
                <c:pt idx="66">
                  <c:v>13.67</c:v>
                </c:pt>
                <c:pt idx="67">
                  <c:v>13.82</c:v>
                </c:pt>
                <c:pt idx="68">
                  <c:v>13.71</c:v>
                </c:pt>
                <c:pt idx="69">
                  <c:v>13.64</c:v>
                </c:pt>
                <c:pt idx="70">
                  <c:v>13.58</c:v>
                </c:pt>
                <c:pt idx="71">
                  <c:v>13.52</c:v>
                </c:pt>
                <c:pt idx="72">
                  <c:v>13.78</c:v>
                </c:pt>
                <c:pt idx="73">
                  <c:v>13.96</c:v>
                </c:pt>
                <c:pt idx="74">
                  <c:v>13.68</c:v>
                </c:pt>
                <c:pt idx="75">
                  <c:v>13.61</c:v>
                </c:pt>
                <c:pt idx="76">
                  <c:v>13.67</c:v>
                </c:pt>
                <c:pt idx="77">
                  <c:v>13.85</c:v>
                </c:pt>
                <c:pt idx="78">
                  <c:v>13.82</c:v>
                </c:pt>
                <c:pt idx="79">
                  <c:v>13.87</c:v>
                </c:pt>
                <c:pt idx="80">
                  <c:v>13.54</c:v>
                </c:pt>
                <c:pt idx="81">
                  <c:v>13.86</c:v>
                </c:pt>
                <c:pt idx="82">
                  <c:v>13.87</c:v>
                </c:pt>
                <c:pt idx="83">
                  <c:v>13.78</c:v>
                </c:pt>
                <c:pt idx="84">
                  <c:v>13.63</c:v>
                </c:pt>
                <c:pt idx="85">
                  <c:v>13.71</c:v>
                </c:pt>
                <c:pt idx="86">
                  <c:v>13.73</c:v>
                </c:pt>
                <c:pt idx="87">
                  <c:v>13.74</c:v>
                </c:pt>
                <c:pt idx="88">
                  <c:v>13.73</c:v>
                </c:pt>
                <c:pt idx="89">
                  <c:v>13.74</c:v>
                </c:pt>
                <c:pt idx="90">
                  <c:v>13.9</c:v>
                </c:pt>
                <c:pt idx="91">
                  <c:v>13.8</c:v>
                </c:pt>
                <c:pt idx="92">
                  <c:v>13.7</c:v>
                </c:pt>
                <c:pt idx="93">
                  <c:v>14</c:v>
                </c:pt>
                <c:pt idx="94">
                  <c:v>13.77</c:v>
                </c:pt>
                <c:pt idx="95">
                  <c:v>13.75</c:v>
                </c:pt>
                <c:pt idx="96">
                  <c:v>13.64</c:v>
                </c:pt>
                <c:pt idx="97">
                  <c:v>13.92</c:v>
                </c:pt>
                <c:pt idx="98">
                  <c:v>13.86</c:v>
                </c:pt>
                <c:pt idx="99">
                  <c:v>13.9</c:v>
                </c:pt>
                <c:pt idx="100">
                  <c:v>14.18</c:v>
                </c:pt>
                <c:pt idx="101">
                  <c:v>14.11</c:v>
                </c:pt>
                <c:pt idx="102">
                  <c:v>13.99</c:v>
                </c:pt>
                <c:pt idx="103">
                  <c:v>14.18</c:v>
                </c:pt>
                <c:pt idx="104">
                  <c:v>14.03</c:v>
                </c:pt>
                <c:pt idx="105">
                  <c:v>14.03</c:v>
                </c:pt>
                <c:pt idx="106">
                  <c:v>14.03</c:v>
                </c:pt>
                <c:pt idx="107">
                  <c:v>14.25</c:v>
                </c:pt>
                <c:pt idx="108">
                  <c:v>14.18</c:v>
                </c:pt>
                <c:pt idx="109">
                  <c:v>14.15</c:v>
                </c:pt>
                <c:pt idx="110">
                  <c:v>14.31</c:v>
                </c:pt>
                <c:pt idx="111">
                  <c:v>14.33</c:v>
                </c:pt>
                <c:pt idx="112">
                  <c:v>13.96</c:v>
                </c:pt>
                <c:pt idx="113">
                  <c:v>14.08</c:v>
                </c:pt>
                <c:pt idx="114">
                  <c:v>14.07</c:v>
                </c:pt>
                <c:pt idx="115">
                  <c:v>14.37</c:v>
                </c:pt>
                <c:pt idx="116">
                  <c:v>14.32</c:v>
                </c:pt>
                <c:pt idx="117">
                  <c:v>14.33</c:v>
                </c:pt>
                <c:pt idx="118">
                  <c:v>14.57</c:v>
                </c:pt>
                <c:pt idx="119">
                  <c:v>14.4</c:v>
                </c:pt>
                <c:pt idx="120">
                  <c:v>14.3</c:v>
                </c:pt>
                <c:pt idx="121">
                  <c:v>14.57</c:v>
                </c:pt>
                <c:pt idx="122">
                  <c:v>14.54</c:v>
                </c:pt>
                <c:pt idx="123">
                  <c:v>14.63</c:v>
                </c:pt>
                <c:pt idx="124">
                  <c:v>14.22</c:v>
                </c:pt>
                <c:pt idx="125">
                  <c:v>14.72</c:v>
                </c:pt>
                <c:pt idx="126">
                  <c:v>14.48</c:v>
                </c:pt>
                <c:pt idx="127">
                  <c:v>14.64</c:v>
                </c:pt>
                <c:pt idx="128">
                  <c:v>14.37</c:v>
                </c:pt>
                <c:pt idx="129">
                  <c:v>14.63</c:v>
                </c:pt>
                <c:pt idx="130">
                  <c:v>14.68</c:v>
                </c:pt>
                <c:pt idx="131">
                  <c:v>14.63</c:v>
                </c:pt>
                <c:pt idx="132">
                  <c:v>14.55</c:v>
                </c:pt>
                <c:pt idx="133">
                  <c:v>14.63</c:v>
                </c:pt>
                <c:pt idx="134">
                  <c:v>14.63</c:v>
                </c:pt>
                <c:pt idx="135">
                  <c:v>14.66</c:v>
                </c:pt>
                <c:pt idx="136">
                  <c:v>14.86</c:v>
                </c:pt>
              </c:numCache>
            </c:numRef>
          </c:val>
          <c:smooth val="0"/>
          <c:extLst>
            <c:ext xmlns:c16="http://schemas.microsoft.com/office/drawing/2014/chart" uri="{C3380CC4-5D6E-409C-BE32-E72D297353CC}">
              <c16:uniqueId val="{00000000-D09D-46F9-BBA0-EEC39D8C60DD}"/>
            </c:ext>
          </c:extLst>
        </c:ser>
        <c:ser>
          <c:idx val="3"/>
          <c:order val="3"/>
          <c:tx>
            <c:strRef>
              <c:f>Sheet1!$E$1</c:f>
              <c:strCache>
                <c:ptCount val="1"/>
                <c:pt idx="0">
                  <c:v>NH Average</c:v>
                </c:pt>
              </c:strCache>
            </c:strRef>
          </c:tx>
          <c:spPr>
            <a:ln w="34925" cap="rnd">
              <a:solidFill>
                <a:schemeClr val="accent2">
                  <a:lumMod val="60000"/>
                </a:schemeClr>
              </a:solidFill>
              <a:round/>
            </a:ln>
            <a:effectLst>
              <a:outerShdw blurRad="57150" dist="19050" dir="5400000" algn="ctr" rotWithShape="0">
                <a:srgbClr val="000000">
                  <a:alpha val="63000"/>
                </a:srgbClr>
              </a:outerShdw>
            </a:effectLst>
          </c:spPr>
          <c:marker>
            <c:symbol val="none"/>
          </c:marker>
          <c:cat>
            <c:numRef>
              <c:f>Sheet1!$A$2:$A$138</c:f>
              <c:numCache>
                <c:formatCode>General</c:formatCode>
                <c:ptCount val="137"/>
                <c:pt idx="0">
                  <c:v>1880</c:v>
                </c:pt>
                <c:pt idx="1">
                  <c:v>1881</c:v>
                </c:pt>
                <c:pt idx="2">
                  <c:v>1882</c:v>
                </c:pt>
                <c:pt idx="3">
                  <c:v>1883</c:v>
                </c:pt>
                <c:pt idx="4">
                  <c:v>1884</c:v>
                </c:pt>
                <c:pt idx="5">
                  <c:v>1885</c:v>
                </c:pt>
                <c:pt idx="6">
                  <c:v>1886</c:v>
                </c:pt>
                <c:pt idx="7">
                  <c:v>1887</c:v>
                </c:pt>
                <c:pt idx="8">
                  <c:v>1888</c:v>
                </c:pt>
                <c:pt idx="9">
                  <c:v>1889</c:v>
                </c:pt>
                <c:pt idx="10">
                  <c:v>1890</c:v>
                </c:pt>
                <c:pt idx="11">
                  <c:v>1891</c:v>
                </c:pt>
                <c:pt idx="12">
                  <c:v>1892</c:v>
                </c:pt>
                <c:pt idx="13">
                  <c:v>1893</c:v>
                </c:pt>
                <c:pt idx="14">
                  <c:v>1894</c:v>
                </c:pt>
                <c:pt idx="15">
                  <c:v>1895</c:v>
                </c:pt>
                <c:pt idx="16">
                  <c:v>1896</c:v>
                </c:pt>
                <c:pt idx="17">
                  <c:v>1897</c:v>
                </c:pt>
                <c:pt idx="18">
                  <c:v>1898</c:v>
                </c:pt>
                <c:pt idx="19">
                  <c:v>1899</c:v>
                </c:pt>
                <c:pt idx="20">
                  <c:v>1900</c:v>
                </c:pt>
                <c:pt idx="21">
                  <c:v>1901</c:v>
                </c:pt>
                <c:pt idx="22">
                  <c:v>1902</c:v>
                </c:pt>
                <c:pt idx="23">
                  <c:v>1903</c:v>
                </c:pt>
                <c:pt idx="24">
                  <c:v>1904</c:v>
                </c:pt>
                <c:pt idx="25">
                  <c:v>1905</c:v>
                </c:pt>
                <c:pt idx="26">
                  <c:v>1906</c:v>
                </c:pt>
                <c:pt idx="27">
                  <c:v>1907</c:v>
                </c:pt>
                <c:pt idx="28">
                  <c:v>1908</c:v>
                </c:pt>
                <c:pt idx="29">
                  <c:v>1909</c:v>
                </c:pt>
                <c:pt idx="30">
                  <c:v>1910</c:v>
                </c:pt>
                <c:pt idx="31">
                  <c:v>1911</c:v>
                </c:pt>
                <c:pt idx="32">
                  <c:v>1912</c:v>
                </c:pt>
                <c:pt idx="33">
                  <c:v>1913</c:v>
                </c:pt>
                <c:pt idx="34">
                  <c:v>1914</c:v>
                </c:pt>
                <c:pt idx="35">
                  <c:v>1915</c:v>
                </c:pt>
                <c:pt idx="36">
                  <c:v>1916</c:v>
                </c:pt>
                <c:pt idx="37">
                  <c:v>1917</c:v>
                </c:pt>
                <c:pt idx="38">
                  <c:v>1918</c:v>
                </c:pt>
                <c:pt idx="39">
                  <c:v>1919</c:v>
                </c:pt>
                <c:pt idx="40">
                  <c:v>1920</c:v>
                </c:pt>
                <c:pt idx="41">
                  <c:v>1921</c:v>
                </c:pt>
                <c:pt idx="42">
                  <c:v>1922</c:v>
                </c:pt>
                <c:pt idx="43">
                  <c:v>1923</c:v>
                </c:pt>
                <c:pt idx="44">
                  <c:v>1924</c:v>
                </c:pt>
                <c:pt idx="45">
                  <c:v>1925</c:v>
                </c:pt>
                <c:pt idx="46">
                  <c:v>1926</c:v>
                </c:pt>
                <c:pt idx="47">
                  <c:v>1927</c:v>
                </c:pt>
                <c:pt idx="48">
                  <c:v>1928</c:v>
                </c:pt>
                <c:pt idx="49">
                  <c:v>1929</c:v>
                </c:pt>
                <c:pt idx="50">
                  <c:v>1930</c:v>
                </c:pt>
                <c:pt idx="51">
                  <c:v>1931</c:v>
                </c:pt>
                <c:pt idx="52">
                  <c:v>1932</c:v>
                </c:pt>
                <c:pt idx="53">
                  <c:v>1933</c:v>
                </c:pt>
                <c:pt idx="54">
                  <c:v>1934</c:v>
                </c:pt>
                <c:pt idx="55">
                  <c:v>1935</c:v>
                </c:pt>
                <c:pt idx="56">
                  <c:v>1936</c:v>
                </c:pt>
                <c:pt idx="57">
                  <c:v>1937</c:v>
                </c:pt>
                <c:pt idx="58">
                  <c:v>1938</c:v>
                </c:pt>
                <c:pt idx="59">
                  <c:v>1939</c:v>
                </c:pt>
                <c:pt idx="60">
                  <c:v>1940</c:v>
                </c:pt>
                <c:pt idx="61">
                  <c:v>1941</c:v>
                </c:pt>
                <c:pt idx="62">
                  <c:v>1942</c:v>
                </c:pt>
                <c:pt idx="63">
                  <c:v>1943</c:v>
                </c:pt>
                <c:pt idx="64">
                  <c:v>1944</c:v>
                </c:pt>
                <c:pt idx="65">
                  <c:v>1945</c:v>
                </c:pt>
                <c:pt idx="66">
                  <c:v>1946</c:v>
                </c:pt>
                <c:pt idx="67">
                  <c:v>1947</c:v>
                </c:pt>
                <c:pt idx="68">
                  <c:v>1948</c:v>
                </c:pt>
                <c:pt idx="69">
                  <c:v>1949</c:v>
                </c:pt>
                <c:pt idx="70">
                  <c:v>1950</c:v>
                </c:pt>
                <c:pt idx="71">
                  <c:v>1951</c:v>
                </c:pt>
                <c:pt idx="72">
                  <c:v>1952</c:v>
                </c:pt>
                <c:pt idx="73">
                  <c:v>1953</c:v>
                </c:pt>
                <c:pt idx="74">
                  <c:v>1954</c:v>
                </c:pt>
                <c:pt idx="75">
                  <c:v>1955</c:v>
                </c:pt>
                <c:pt idx="76">
                  <c:v>1956</c:v>
                </c:pt>
                <c:pt idx="77">
                  <c:v>1957</c:v>
                </c:pt>
                <c:pt idx="78">
                  <c:v>1958</c:v>
                </c:pt>
                <c:pt idx="79">
                  <c:v>1959</c:v>
                </c:pt>
                <c:pt idx="80">
                  <c:v>1960</c:v>
                </c:pt>
                <c:pt idx="81">
                  <c:v>1961</c:v>
                </c:pt>
                <c:pt idx="82">
                  <c:v>1962</c:v>
                </c:pt>
                <c:pt idx="83">
                  <c:v>1963</c:v>
                </c:pt>
                <c:pt idx="84">
                  <c:v>1964</c:v>
                </c:pt>
                <c:pt idx="85">
                  <c:v>1965</c:v>
                </c:pt>
                <c:pt idx="86">
                  <c:v>1966</c:v>
                </c:pt>
                <c:pt idx="87">
                  <c:v>1967</c:v>
                </c:pt>
                <c:pt idx="88">
                  <c:v>1968</c:v>
                </c:pt>
                <c:pt idx="89">
                  <c:v>1969</c:v>
                </c:pt>
                <c:pt idx="90">
                  <c:v>1970</c:v>
                </c:pt>
                <c:pt idx="91">
                  <c:v>1971</c:v>
                </c:pt>
                <c:pt idx="92">
                  <c:v>1972</c:v>
                </c:pt>
                <c:pt idx="93">
                  <c:v>1973</c:v>
                </c:pt>
                <c:pt idx="94">
                  <c:v>1974</c:v>
                </c:pt>
                <c:pt idx="95">
                  <c:v>1975</c:v>
                </c:pt>
                <c:pt idx="96">
                  <c:v>1976</c:v>
                </c:pt>
                <c:pt idx="97">
                  <c:v>1977</c:v>
                </c:pt>
                <c:pt idx="98">
                  <c:v>1978</c:v>
                </c:pt>
                <c:pt idx="99">
                  <c:v>1979</c:v>
                </c:pt>
                <c:pt idx="100">
                  <c:v>1980</c:v>
                </c:pt>
                <c:pt idx="101">
                  <c:v>1981</c:v>
                </c:pt>
                <c:pt idx="102">
                  <c:v>1982</c:v>
                </c:pt>
                <c:pt idx="103">
                  <c:v>1983</c:v>
                </c:pt>
                <c:pt idx="104">
                  <c:v>1984</c:v>
                </c:pt>
                <c:pt idx="105">
                  <c:v>1985</c:v>
                </c:pt>
                <c:pt idx="106">
                  <c:v>1986</c:v>
                </c:pt>
                <c:pt idx="107">
                  <c:v>1987</c:v>
                </c:pt>
                <c:pt idx="108">
                  <c:v>1988</c:v>
                </c:pt>
                <c:pt idx="109">
                  <c:v>1989</c:v>
                </c:pt>
                <c:pt idx="110">
                  <c:v>1990</c:v>
                </c:pt>
                <c:pt idx="111">
                  <c:v>1991</c:v>
                </c:pt>
                <c:pt idx="112">
                  <c:v>1992</c:v>
                </c:pt>
                <c:pt idx="113">
                  <c:v>1993</c:v>
                </c:pt>
                <c:pt idx="114">
                  <c:v>1994</c:v>
                </c:pt>
                <c:pt idx="115">
                  <c:v>1995</c:v>
                </c:pt>
                <c:pt idx="116">
                  <c:v>1996</c:v>
                </c:pt>
                <c:pt idx="117">
                  <c:v>1997</c:v>
                </c:pt>
                <c:pt idx="118">
                  <c:v>1998</c:v>
                </c:pt>
                <c:pt idx="119">
                  <c:v>1999</c:v>
                </c:pt>
                <c:pt idx="120">
                  <c:v>2000</c:v>
                </c:pt>
                <c:pt idx="121">
                  <c:v>2001</c:v>
                </c:pt>
                <c:pt idx="122">
                  <c:v>2002</c:v>
                </c:pt>
                <c:pt idx="123">
                  <c:v>2003</c:v>
                </c:pt>
                <c:pt idx="124">
                  <c:v>2004</c:v>
                </c:pt>
                <c:pt idx="125">
                  <c:v>2005</c:v>
                </c:pt>
                <c:pt idx="126">
                  <c:v>2006</c:v>
                </c:pt>
                <c:pt idx="127">
                  <c:v>2007</c:v>
                </c:pt>
                <c:pt idx="128">
                  <c:v>2008</c:v>
                </c:pt>
                <c:pt idx="129">
                  <c:v>2009</c:v>
                </c:pt>
                <c:pt idx="130">
                  <c:v>2010</c:v>
                </c:pt>
                <c:pt idx="131">
                  <c:v>2011</c:v>
                </c:pt>
                <c:pt idx="132">
                  <c:v>2012</c:v>
                </c:pt>
                <c:pt idx="133">
                  <c:v>2013</c:v>
                </c:pt>
                <c:pt idx="134">
                  <c:v>2014</c:v>
                </c:pt>
                <c:pt idx="135">
                  <c:v>2015</c:v>
                </c:pt>
                <c:pt idx="136">
                  <c:v>2016</c:v>
                </c:pt>
              </c:numCache>
            </c:numRef>
          </c:cat>
          <c:val>
            <c:numRef>
              <c:f>Sheet1!#REF!</c:f>
              <c:numCache>
                <c:formatCode>General</c:formatCode>
                <c:ptCount val="1"/>
                <c:pt idx="0">
                  <c:v>1</c:v>
                </c:pt>
              </c:numCache>
            </c:numRef>
          </c:val>
          <c:smooth val="0"/>
          <c:extLst>
            <c:ext xmlns:c16="http://schemas.microsoft.com/office/drawing/2014/chart" uri="{C3380CC4-5D6E-409C-BE32-E72D297353CC}">
              <c16:uniqueId val="{00000000-44EC-4B75-AFFD-B3E694126048}"/>
            </c:ext>
          </c:extLst>
        </c:ser>
        <c:ser>
          <c:idx val="4"/>
          <c:order val="4"/>
          <c:tx>
            <c:strRef>
              <c:f>Sheet1!$F$1</c:f>
              <c:strCache>
                <c:ptCount val="1"/>
                <c:pt idx="0">
                  <c:v>SH Average</c:v>
                </c:pt>
              </c:strCache>
            </c:strRef>
          </c:tx>
          <c:spPr>
            <a:ln w="34925" cap="rnd">
              <a:solidFill>
                <a:schemeClr val="accent4">
                  <a:lumMod val="60000"/>
                </a:schemeClr>
              </a:solidFill>
              <a:round/>
            </a:ln>
            <a:effectLst>
              <a:outerShdw blurRad="57150" dist="19050" dir="5400000" algn="ctr" rotWithShape="0">
                <a:srgbClr val="000000">
                  <a:alpha val="63000"/>
                </a:srgbClr>
              </a:outerShdw>
            </a:effectLst>
          </c:spPr>
          <c:marker>
            <c:symbol val="none"/>
          </c:marker>
          <c:cat>
            <c:numRef>
              <c:f>Sheet1!$A$2:$A$138</c:f>
              <c:numCache>
                <c:formatCode>General</c:formatCode>
                <c:ptCount val="137"/>
                <c:pt idx="0">
                  <c:v>1880</c:v>
                </c:pt>
                <c:pt idx="1">
                  <c:v>1881</c:v>
                </c:pt>
                <c:pt idx="2">
                  <c:v>1882</c:v>
                </c:pt>
                <c:pt idx="3">
                  <c:v>1883</c:v>
                </c:pt>
                <c:pt idx="4">
                  <c:v>1884</c:v>
                </c:pt>
                <c:pt idx="5">
                  <c:v>1885</c:v>
                </c:pt>
                <c:pt idx="6">
                  <c:v>1886</c:v>
                </c:pt>
                <c:pt idx="7">
                  <c:v>1887</c:v>
                </c:pt>
                <c:pt idx="8">
                  <c:v>1888</c:v>
                </c:pt>
                <c:pt idx="9">
                  <c:v>1889</c:v>
                </c:pt>
                <c:pt idx="10">
                  <c:v>1890</c:v>
                </c:pt>
                <c:pt idx="11">
                  <c:v>1891</c:v>
                </c:pt>
                <c:pt idx="12">
                  <c:v>1892</c:v>
                </c:pt>
                <c:pt idx="13">
                  <c:v>1893</c:v>
                </c:pt>
                <c:pt idx="14">
                  <c:v>1894</c:v>
                </c:pt>
                <c:pt idx="15">
                  <c:v>1895</c:v>
                </c:pt>
                <c:pt idx="16">
                  <c:v>1896</c:v>
                </c:pt>
                <c:pt idx="17">
                  <c:v>1897</c:v>
                </c:pt>
                <c:pt idx="18">
                  <c:v>1898</c:v>
                </c:pt>
                <c:pt idx="19">
                  <c:v>1899</c:v>
                </c:pt>
                <c:pt idx="20">
                  <c:v>1900</c:v>
                </c:pt>
                <c:pt idx="21">
                  <c:v>1901</c:v>
                </c:pt>
                <c:pt idx="22">
                  <c:v>1902</c:v>
                </c:pt>
                <c:pt idx="23">
                  <c:v>1903</c:v>
                </c:pt>
                <c:pt idx="24">
                  <c:v>1904</c:v>
                </c:pt>
                <c:pt idx="25">
                  <c:v>1905</c:v>
                </c:pt>
                <c:pt idx="26">
                  <c:v>1906</c:v>
                </c:pt>
                <c:pt idx="27">
                  <c:v>1907</c:v>
                </c:pt>
                <c:pt idx="28">
                  <c:v>1908</c:v>
                </c:pt>
                <c:pt idx="29">
                  <c:v>1909</c:v>
                </c:pt>
                <c:pt idx="30">
                  <c:v>1910</c:v>
                </c:pt>
                <c:pt idx="31">
                  <c:v>1911</c:v>
                </c:pt>
                <c:pt idx="32">
                  <c:v>1912</c:v>
                </c:pt>
                <c:pt idx="33">
                  <c:v>1913</c:v>
                </c:pt>
                <c:pt idx="34">
                  <c:v>1914</c:v>
                </c:pt>
                <c:pt idx="35">
                  <c:v>1915</c:v>
                </c:pt>
                <c:pt idx="36">
                  <c:v>1916</c:v>
                </c:pt>
                <c:pt idx="37">
                  <c:v>1917</c:v>
                </c:pt>
                <c:pt idx="38">
                  <c:v>1918</c:v>
                </c:pt>
                <c:pt idx="39">
                  <c:v>1919</c:v>
                </c:pt>
                <c:pt idx="40">
                  <c:v>1920</c:v>
                </c:pt>
                <c:pt idx="41">
                  <c:v>1921</c:v>
                </c:pt>
                <c:pt idx="42">
                  <c:v>1922</c:v>
                </c:pt>
                <c:pt idx="43">
                  <c:v>1923</c:v>
                </c:pt>
                <c:pt idx="44">
                  <c:v>1924</c:v>
                </c:pt>
                <c:pt idx="45">
                  <c:v>1925</c:v>
                </c:pt>
                <c:pt idx="46">
                  <c:v>1926</c:v>
                </c:pt>
                <c:pt idx="47">
                  <c:v>1927</c:v>
                </c:pt>
                <c:pt idx="48">
                  <c:v>1928</c:v>
                </c:pt>
                <c:pt idx="49">
                  <c:v>1929</c:v>
                </c:pt>
                <c:pt idx="50">
                  <c:v>1930</c:v>
                </c:pt>
                <c:pt idx="51">
                  <c:v>1931</c:v>
                </c:pt>
                <c:pt idx="52">
                  <c:v>1932</c:v>
                </c:pt>
                <c:pt idx="53">
                  <c:v>1933</c:v>
                </c:pt>
                <c:pt idx="54">
                  <c:v>1934</c:v>
                </c:pt>
                <c:pt idx="55">
                  <c:v>1935</c:v>
                </c:pt>
                <c:pt idx="56">
                  <c:v>1936</c:v>
                </c:pt>
                <c:pt idx="57">
                  <c:v>1937</c:v>
                </c:pt>
                <c:pt idx="58">
                  <c:v>1938</c:v>
                </c:pt>
                <c:pt idx="59">
                  <c:v>1939</c:v>
                </c:pt>
                <c:pt idx="60">
                  <c:v>1940</c:v>
                </c:pt>
                <c:pt idx="61">
                  <c:v>1941</c:v>
                </c:pt>
                <c:pt idx="62">
                  <c:v>1942</c:v>
                </c:pt>
                <c:pt idx="63">
                  <c:v>1943</c:v>
                </c:pt>
                <c:pt idx="64">
                  <c:v>1944</c:v>
                </c:pt>
                <c:pt idx="65">
                  <c:v>1945</c:v>
                </c:pt>
                <c:pt idx="66">
                  <c:v>1946</c:v>
                </c:pt>
                <c:pt idx="67">
                  <c:v>1947</c:v>
                </c:pt>
                <c:pt idx="68">
                  <c:v>1948</c:v>
                </c:pt>
                <c:pt idx="69">
                  <c:v>1949</c:v>
                </c:pt>
                <c:pt idx="70">
                  <c:v>1950</c:v>
                </c:pt>
                <c:pt idx="71">
                  <c:v>1951</c:v>
                </c:pt>
                <c:pt idx="72">
                  <c:v>1952</c:v>
                </c:pt>
                <c:pt idx="73">
                  <c:v>1953</c:v>
                </c:pt>
                <c:pt idx="74">
                  <c:v>1954</c:v>
                </c:pt>
                <c:pt idx="75">
                  <c:v>1955</c:v>
                </c:pt>
                <c:pt idx="76">
                  <c:v>1956</c:v>
                </c:pt>
                <c:pt idx="77">
                  <c:v>1957</c:v>
                </c:pt>
                <c:pt idx="78">
                  <c:v>1958</c:v>
                </c:pt>
                <c:pt idx="79">
                  <c:v>1959</c:v>
                </c:pt>
                <c:pt idx="80">
                  <c:v>1960</c:v>
                </c:pt>
                <c:pt idx="81">
                  <c:v>1961</c:v>
                </c:pt>
                <c:pt idx="82">
                  <c:v>1962</c:v>
                </c:pt>
                <c:pt idx="83">
                  <c:v>1963</c:v>
                </c:pt>
                <c:pt idx="84">
                  <c:v>1964</c:v>
                </c:pt>
                <c:pt idx="85">
                  <c:v>1965</c:v>
                </c:pt>
                <c:pt idx="86">
                  <c:v>1966</c:v>
                </c:pt>
                <c:pt idx="87">
                  <c:v>1967</c:v>
                </c:pt>
                <c:pt idx="88">
                  <c:v>1968</c:v>
                </c:pt>
                <c:pt idx="89">
                  <c:v>1969</c:v>
                </c:pt>
                <c:pt idx="90">
                  <c:v>1970</c:v>
                </c:pt>
                <c:pt idx="91">
                  <c:v>1971</c:v>
                </c:pt>
                <c:pt idx="92">
                  <c:v>1972</c:v>
                </c:pt>
                <c:pt idx="93">
                  <c:v>1973</c:v>
                </c:pt>
                <c:pt idx="94">
                  <c:v>1974</c:v>
                </c:pt>
                <c:pt idx="95">
                  <c:v>1975</c:v>
                </c:pt>
                <c:pt idx="96">
                  <c:v>1976</c:v>
                </c:pt>
                <c:pt idx="97">
                  <c:v>1977</c:v>
                </c:pt>
                <c:pt idx="98">
                  <c:v>1978</c:v>
                </c:pt>
                <c:pt idx="99">
                  <c:v>1979</c:v>
                </c:pt>
                <c:pt idx="100">
                  <c:v>1980</c:v>
                </c:pt>
                <c:pt idx="101">
                  <c:v>1981</c:v>
                </c:pt>
                <c:pt idx="102">
                  <c:v>1982</c:v>
                </c:pt>
                <c:pt idx="103">
                  <c:v>1983</c:v>
                </c:pt>
                <c:pt idx="104">
                  <c:v>1984</c:v>
                </c:pt>
                <c:pt idx="105">
                  <c:v>1985</c:v>
                </c:pt>
                <c:pt idx="106">
                  <c:v>1986</c:v>
                </c:pt>
                <c:pt idx="107">
                  <c:v>1987</c:v>
                </c:pt>
                <c:pt idx="108">
                  <c:v>1988</c:v>
                </c:pt>
                <c:pt idx="109">
                  <c:v>1989</c:v>
                </c:pt>
                <c:pt idx="110">
                  <c:v>1990</c:v>
                </c:pt>
                <c:pt idx="111">
                  <c:v>1991</c:v>
                </c:pt>
                <c:pt idx="112">
                  <c:v>1992</c:v>
                </c:pt>
                <c:pt idx="113">
                  <c:v>1993</c:v>
                </c:pt>
                <c:pt idx="114">
                  <c:v>1994</c:v>
                </c:pt>
                <c:pt idx="115">
                  <c:v>1995</c:v>
                </c:pt>
                <c:pt idx="116">
                  <c:v>1996</c:v>
                </c:pt>
                <c:pt idx="117">
                  <c:v>1997</c:v>
                </c:pt>
                <c:pt idx="118">
                  <c:v>1998</c:v>
                </c:pt>
                <c:pt idx="119">
                  <c:v>1999</c:v>
                </c:pt>
                <c:pt idx="120">
                  <c:v>2000</c:v>
                </c:pt>
                <c:pt idx="121">
                  <c:v>2001</c:v>
                </c:pt>
                <c:pt idx="122">
                  <c:v>2002</c:v>
                </c:pt>
                <c:pt idx="123">
                  <c:v>2003</c:v>
                </c:pt>
                <c:pt idx="124">
                  <c:v>2004</c:v>
                </c:pt>
                <c:pt idx="125">
                  <c:v>2005</c:v>
                </c:pt>
                <c:pt idx="126">
                  <c:v>2006</c:v>
                </c:pt>
                <c:pt idx="127">
                  <c:v>2007</c:v>
                </c:pt>
                <c:pt idx="128">
                  <c:v>2008</c:v>
                </c:pt>
                <c:pt idx="129">
                  <c:v>2009</c:v>
                </c:pt>
                <c:pt idx="130">
                  <c:v>2010</c:v>
                </c:pt>
                <c:pt idx="131">
                  <c:v>2011</c:v>
                </c:pt>
                <c:pt idx="132">
                  <c:v>2012</c:v>
                </c:pt>
                <c:pt idx="133">
                  <c:v>2013</c:v>
                </c:pt>
                <c:pt idx="134">
                  <c:v>2014</c:v>
                </c:pt>
                <c:pt idx="135">
                  <c:v>2015</c:v>
                </c:pt>
                <c:pt idx="136">
                  <c:v>2016</c:v>
                </c:pt>
              </c:numCache>
            </c:numRef>
          </c:cat>
          <c:val>
            <c:numRef>
              <c:f>Sheet1!$E$2:$E$138</c:f>
              <c:numCache>
                <c:formatCode>General</c:formatCode>
                <c:ptCount val="137"/>
                <c:pt idx="0">
                  <c:v>13.325833333333334</c:v>
                </c:pt>
                <c:pt idx="1">
                  <c:v>13.467499999999999</c:v>
                </c:pt>
                <c:pt idx="2">
                  <c:v>13.473333333333333</c:v>
                </c:pt>
                <c:pt idx="3">
                  <c:v>13.288333333333334</c:v>
                </c:pt>
                <c:pt idx="4">
                  <c:v>13.078333333333333</c:v>
                </c:pt>
                <c:pt idx="5">
                  <c:v>13.283333333333333</c:v>
                </c:pt>
                <c:pt idx="6">
                  <c:v>13.317500000000001</c:v>
                </c:pt>
                <c:pt idx="7">
                  <c:v>13.275833333333333</c:v>
                </c:pt>
                <c:pt idx="8">
                  <c:v>13.29</c:v>
                </c:pt>
                <c:pt idx="9">
                  <c:v>13.614166666666666</c:v>
                </c:pt>
                <c:pt idx="10">
                  <c:v>13.428333333333333</c:v>
                </c:pt>
                <c:pt idx="11">
                  <c:v>13.454166666666667</c:v>
                </c:pt>
                <c:pt idx="12">
                  <c:v>13.4025</c:v>
                </c:pt>
                <c:pt idx="13">
                  <c:v>13.373333333333333</c:v>
                </c:pt>
                <c:pt idx="14">
                  <c:v>13.506666666666666</c:v>
                </c:pt>
                <c:pt idx="15">
                  <c:v>13.531666666666666</c:v>
                </c:pt>
                <c:pt idx="16">
                  <c:v>13.567500000000001</c:v>
                </c:pt>
                <c:pt idx="17">
                  <c:v>13.727499999999999</c:v>
                </c:pt>
                <c:pt idx="18">
                  <c:v>13.663333333333334</c:v>
                </c:pt>
                <c:pt idx="19">
                  <c:v>13.800833333333333</c:v>
                </c:pt>
                <c:pt idx="20">
                  <c:v>13.85</c:v>
                </c:pt>
                <c:pt idx="21">
                  <c:v>13.864166666666666</c:v>
                </c:pt>
                <c:pt idx="22">
                  <c:v>13.547499999999999</c:v>
                </c:pt>
                <c:pt idx="23">
                  <c:v>13.61</c:v>
                </c:pt>
                <c:pt idx="24">
                  <c:v>13.530833333333334</c:v>
                </c:pt>
                <c:pt idx="25">
                  <c:v>13.656666666666666</c:v>
                </c:pt>
                <c:pt idx="26">
                  <c:v>13.783333333333333</c:v>
                </c:pt>
                <c:pt idx="27">
                  <c:v>13.394166666666667</c:v>
                </c:pt>
                <c:pt idx="28">
                  <c:v>13.606666666666667</c:v>
                </c:pt>
                <c:pt idx="29">
                  <c:v>13.590833333333334</c:v>
                </c:pt>
                <c:pt idx="30">
                  <c:v>13.629166666666666</c:v>
                </c:pt>
                <c:pt idx="31">
                  <c:v>13.654166666666667</c:v>
                </c:pt>
                <c:pt idx="32">
                  <c:v>13.49</c:v>
                </c:pt>
                <c:pt idx="33">
                  <c:v>13.586666666666666</c:v>
                </c:pt>
                <c:pt idx="34">
                  <c:v>13.839166666666667</c:v>
                </c:pt>
                <c:pt idx="35">
                  <c:v>13.945833333333333</c:v>
                </c:pt>
                <c:pt idx="36">
                  <c:v>13.664166666666667</c:v>
                </c:pt>
                <c:pt idx="37">
                  <c:v>13.361666666666666</c:v>
                </c:pt>
                <c:pt idx="38">
                  <c:v>13.534166666666668</c:v>
                </c:pt>
                <c:pt idx="39">
                  <c:v>13.645833333333334</c:v>
                </c:pt>
                <c:pt idx="40">
                  <c:v>13.740833333333333</c:v>
                </c:pt>
                <c:pt idx="41">
                  <c:v>13.920833333333333</c:v>
                </c:pt>
                <c:pt idx="42">
                  <c:v>13.73</c:v>
                </c:pt>
                <c:pt idx="43">
                  <c:v>13.821666666666667</c:v>
                </c:pt>
                <c:pt idx="44">
                  <c:v>13.876666666666667</c:v>
                </c:pt>
                <c:pt idx="45">
                  <c:v>13.92</c:v>
                </c:pt>
                <c:pt idx="46">
                  <c:v>14.07</c:v>
                </c:pt>
                <c:pt idx="47">
                  <c:v>13.918333333333333</c:v>
                </c:pt>
                <c:pt idx="48">
                  <c:v>14.005000000000001</c:v>
                </c:pt>
                <c:pt idx="49">
                  <c:v>13.709166666666667</c:v>
                </c:pt>
                <c:pt idx="50">
                  <c:v>14.035</c:v>
                </c:pt>
                <c:pt idx="51">
                  <c:v>14.083333333333334</c:v>
                </c:pt>
                <c:pt idx="52">
                  <c:v>13.99</c:v>
                </c:pt>
                <c:pt idx="53">
                  <c:v>13.727499999999999</c:v>
                </c:pt>
                <c:pt idx="54">
                  <c:v>14.05</c:v>
                </c:pt>
                <c:pt idx="55">
                  <c:v>13.897500000000001</c:v>
                </c:pt>
                <c:pt idx="56">
                  <c:v>13.963333333333333</c:v>
                </c:pt>
                <c:pt idx="57">
                  <c:v>14.164166666666667</c:v>
                </c:pt>
                <c:pt idx="58">
                  <c:v>14.237500000000001</c:v>
                </c:pt>
                <c:pt idx="59">
                  <c:v>14.109166666666667</c:v>
                </c:pt>
                <c:pt idx="60">
                  <c:v>14.115</c:v>
                </c:pt>
                <c:pt idx="61">
                  <c:v>14.074999999999999</c:v>
                </c:pt>
                <c:pt idx="62">
                  <c:v>14.0525</c:v>
                </c:pt>
                <c:pt idx="63">
                  <c:v>14.089166666666667</c:v>
                </c:pt>
                <c:pt idx="64">
                  <c:v>14.144166666666667</c:v>
                </c:pt>
                <c:pt idx="65">
                  <c:v>13.948333333333334</c:v>
                </c:pt>
                <c:pt idx="66">
                  <c:v>14.050833333333333</c:v>
                </c:pt>
                <c:pt idx="67">
                  <c:v>14.1275</c:v>
                </c:pt>
                <c:pt idx="68">
                  <c:v>14.074166666666667</c:v>
                </c:pt>
                <c:pt idx="69">
                  <c:v>13.98</c:v>
                </c:pt>
                <c:pt idx="70">
                  <c:v>13.811666666666667</c:v>
                </c:pt>
                <c:pt idx="71">
                  <c:v>14.013333333333334</c:v>
                </c:pt>
                <c:pt idx="72">
                  <c:v>14.036666666666667</c:v>
                </c:pt>
                <c:pt idx="73">
                  <c:v>14.259166666666667</c:v>
                </c:pt>
                <c:pt idx="74">
                  <c:v>13.946666666666667</c:v>
                </c:pt>
                <c:pt idx="75">
                  <c:v>13.876666666666667</c:v>
                </c:pt>
                <c:pt idx="76">
                  <c:v>13.646666666666667</c:v>
                </c:pt>
                <c:pt idx="77">
                  <c:v>13.983333333333333</c:v>
                </c:pt>
                <c:pt idx="78">
                  <c:v>14.158333333333333</c:v>
                </c:pt>
                <c:pt idx="79">
                  <c:v>14.125833333333333</c:v>
                </c:pt>
                <c:pt idx="80">
                  <c:v>14.109166666666667</c:v>
                </c:pt>
                <c:pt idx="81">
                  <c:v>14.0975</c:v>
                </c:pt>
                <c:pt idx="82">
                  <c:v>14.135833333333334</c:v>
                </c:pt>
                <c:pt idx="83">
                  <c:v>14.1225</c:v>
                </c:pt>
                <c:pt idx="84">
                  <c:v>13.771666666666667</c:v>
                </c:pt>
                <c:pt idx="85">
                  <c:v>13.807499999999999</c:v>
                </c:pt>
                <c:pt idx="86">
                  <c:v>13.9575</c:v>
                </c:pt>
                <c:pt idx="87">
                  <c:v>14.001666666666667</c:v>
                </c:pt>
                <c:pt idx="88">
                  <c:v>13.889166666666666</c:v>
                </c:pt>
                <c:pt idx="89">
                  <c:v>13.950833333333334</c:v>
                </c:pt>
                <c:pt idx="90">
                  <c:v>14.012499999999999</c:v>
                </c:pt>
                <c:pt idx="91">
                  <c:v>13.861666666666666</c:v>
                </c:pt>
                <c:pt idx="92">
                  <c:v>13.763333333333334</c:v>
                </c:pt>
                <c:pt idx="93">
                  <c:v>14.1875</c:v>
                </c:pt>
                <c:pt idx="94">
                  <c:v>13.856666666666667</c:v>
                </c:pt>
                <c:pt idx="95">
                  <c:v>13.995833333333334</c:v>
                </c:pt>
                <c:pt idx="96">
                  <c:v>13.779166666666667</c:v>
                </c:pt>
                <c:pt idx="97">
                  <c:v>14.19</c:v>
                </c:pt>
                <c:pt idx="98">
                  <c:v>14.078333333333333</c:v>
                </c:pt>
                <c:pt idx="99">
                  <c:v>14.156666666666666</c:v>
                </c:pt>
                <c:pt idx="100">
                  <c:v>14.224166666666667</c:v>
                </c:pt>
                <c:pt idx="101">
                  <c:v>14.520833333333334</c:v>
                </c:pt>
                <c:pt idx="102">
                  <c:v>14.053333333333333</c:v>
                </c:pt>
                <c:pt idx="103">
                  <c:v>14.381666666666666</c:v>
                </c:pt>
                <c:pt idx="104">
                  <c:v>14.143333333333333</c:v>
                </c:pt>
                <c:pt idx="105">
                  <c:v>14.064166666666667</c:v>
                </c:pt>
                <c:pt idx="106">
                  <c:v>14.2</c:v>
                </c:pt>
                <c:pt idx="107">
                  <c:v>14.365833333333333</c:v>
                </c:pt>
                <c:pt idx="108">
                  <c:v>14.493333333333334</c:v>
                </c:pt>
                <c:pt idx="109">
                  <c:v>14.37</c:v>
                </c:pt>
                <c:pt idx="110">
                  <c:v>14.623333333333333</c:v>
                </c:pt>
                <c:pt idx="111">
                  <c:v>14.516666666666667</c:v>
                </c:pt>
                <c:pt idx="112">
                  <c:v>14.170833333333333</c:v>
                </c:pt>
                <c:pt idx="113">
                  <c:v>14.254166666666666</c:v>
                </c:pt>
                <c:pt idx="114">
                  <c:v>14.470833333333333</c:v>
                </c:pt>
                <c:pt idx="115">
                  <c:v>14.754999999999999</c:v>
                </c:pt>
                <c:pt idx="116">
                  <c:v>14.404999999999999</c:v>
                </c:pt>
                <c:pt idx="117">
                  <c:v>14.654166666666667</c:v>
                </c:pt>
                <c:pt idx="118">
                  <c:v>14.9625</c:v>
                </c:pt>
                <c:pt idx="119">
                  <c:v>14.682500000000001</c:v>
                </c:pt>
                <c:pt idx="120">
                  <c:v>14.694166666666666</c:v>
                </c:pt>
                <c:pt idx="121">
                  <c:v>14.829166666666666</c:v>
                </c:pt>
                <c:pt idx="122">
                  <c:v>14.93</c:v>
                </c:pt>
                <c:pt idx="123">
                  <c:v>14.913333333333334</c:v>
                </c:pt>
                <c:pt idx="124">
                  <c:v>14.84</c:v>
                </c:pt>
                <c:pt idx="125">
                  <c:v>15.041666666666666</c:v>
                </c:pt>
                <c:pt idx="126">
                  <c:v>14.9825</c:v>
                </c:pt>
                <c:pt idx="127">
                  <c:v>15.079166666666666</c:v>
                </c:pt>
                <c:pt idx="128">
                  <c:v>14.788333333333334</c:v>
                </c:pt>
                <c:pt idx="129">
                  <c:v>14.85</c:v>
                </c:pt>
                <c:pt idx="130">
                  <c:v>15.15</c:v>
                </c:pt>
                <c:pt idx="131">
                  <c:v>14.930833333333334</c:v>
                </c:pt>
                <c:pt idx="132">
                  <c:v>14.97</c:v>
                </c:pt>
                <c:pt idx="133">
                  <c:v>14.925000000000001</c:v>
                </c:pt>
                <c:pt idx="134">
                  <c:v>15.099166666666667</c:v>
                </c:pt>
                <c:pt idx="135">
                  <c:v>15.305833333333334</c:v>
                </c:pt>
                <c:pt idx="136">
                  <c:v>15.623333333333333</c:v>
                </c:pt>
              </c:numCache>
            </c:numRef>
          </c:val>
          <c:smooth val="0"/>
          <c:extLst>
            <c:ext xmlns:c16="http://schemas.microsoft.com/office/drawing/2014/chart" uri="{C3380CC4-5D6E-409C-BE32-E72D297353CC}">
              <c16:uniqueId val="{00000001-44EC-4B75-AFFD-B3E694126048}"/>
            </c:ext>
          </c:extLst>
        </c:ser>
        <c:dLbls>
          <c:showLegendKey val="0"/>
          <c:showVal val="0"/>
          <c:showCatName val="0"/>
          <c:showSerName val="0"/>
          <c:showPercent val="0"/>
          <c:showBubbleSize val="0"/>
        </c:dLbls>
        <c:smooth val="0"/>
        <c:axId val="588268504"/>
        <c:axId val="588267848"/>
      </c:lineChart>
      <c:catAx>
        <c:axId val="588268504"/>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88267848"/>
        <c:crosses val="autoZero"/>
        <c:auto val="1"/>
        <c:lblAlgn val="ctr"/>
        <c:lblOffset val="100"/>
        <c:noMultiLvlLbl val="0"/>
      </c:catAx>
      <c:valAx>
        <c:axId val="588267848"/>
        <c:scaling>
          <c:orientation val="minMax"/>
          <c:min val="11.5"/>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88268504"/>
        <c:crosses val="autoZero"/>
        <c:crossBetween val="between"/>
      </c:valAx>
      <c:spPr>
        <a:noFill/>
        <a:ln>
          <a:noFill/>
        </a:ln>
        <a:effectLst/>
      </c:spPr>
    </c:plotArea>
    <c:legend>
      <c:legendPos val="b"/>
      <c:layout>
        <c:manualLayout>
          <c:xMode val="edge"/>
          <c:yMode val="edge"/>
          <c:x val="5.948548228346455E-2"/>
          <c:y val="0.93797515145330024"/>
          <c:w val="0.9294664124015749"/>
          <c:h val="4.7962349411764922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manualLayout>
          <c:xMode val="edge"/>
          <c:yMode val="edge"/>
          <c:x val="0.25341873310612295"/>
          <c:y val="1.2269938650306749E-2"/>
        </c:manualLayout>
      </c:layout>
      <c:overlay val="0"/>
      <c:spPr>
        <a:noFill/>
        <a:ln>
          <a:noFill/>
        </a:ln>
        <a:effectLst/>
      </c:spPr>
      <c:txPr>
        <a:bodyPr rot="0" spcFirstLastPara="1" vertOverflow="ellipsis" vert="horz" wrap="square" anchor="ctr" anchorCtr="1"/>
        <a:lstStyle/>
        <a:p>
          <a:pPr>
            <a:defRPr sz="1862" b="1" i="0" u="none" strike="noStrike" kern="1200" cap="all" spc="5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Air Composition</c:v>
                </c:pt>
              </c:strCache>
            </c:strRef>
          </c:tx>
          <c:dPt>
            <c:idx val="0"/>
            <c:bubble3D val="0"/>
            <c:spPr>
              <a:solidFill>
                <a:schemeClr val="accent6"/>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1-5471-470F-80BE-120233006052}"/>
              </c:ext>
            </c:extLst>
          </c:dPt>
          <c:dPt>
            <c:idx val="1"/>
            <c:bubble3D val="0"/>
            <c:spPr>
              <a:solidFill>
                <a:schemeClr val="accent5"/>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3-5471-470F-80BE-120233006052}"/>
              </c:ext>
            </c:extLst>
          </c:dPt>
          <c:dPt>
            <c:idx val="2"/>
            <c:bubble3D val="0"/>
            <c:spPr>
              <a:solidFill>
                <a:schemeClr val="accent4"/>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5-5471-470F-80BE-120233006052}"/>
              </c:ext>
            </c:extLst>
          </c:dPt>
          <c:dPt>
            <c:idx val="3"/>
            <c:bubble3D val="0"/>
            <c:spPr>
              <a:solidFill>
                <a:schemeClr val="accent6">
                  <a:lumMod val="60000"/>
                </a:schemeClr>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7-5471-470F-80BE-120233006052}"/>
              </c:ext>
            </c:extLst>
          </c:dPt>
          <c:dPt>
            <c:idx val="4"/>
            <c:bubble3D val="0"/>
            <c:spPr>
              <a:solidFill>
                <a:schemeClr val="accent5">
                  <a:lumMod val="60000"/>
                </a:schemeClr>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9-5471-470F-80BE-120233006052}"/>
              </c:ext>
            </c:extLst>
          </c:dPt>
          <c:dLbls>
            <c:dLbl>
              <c:idx val="2"/>
              <c:spPr>
                <a:noFill/>
                <a:ln>
                  <a:noFill/>
                </a:ln>
                <a:effectLst/>
              </c:spPr>
              <c:txPr>
                <a:bodyPr rot="0" spcFirstLastPara="1" vertOverflow="ellipsis" vert="horz" wrap="square" lIns="38100" tIns="19050" rIns="38100" bIns="19050" anchor="ctr" anchorCtr="1">
                  <a:noAutofit/>
                </a:bodyPr>
                <a:lstStyle/>
                <a:p>
                  <a:pPr>
                    <a:defRPr sz="1197" b="1" i="0" u="none" strike="noStrike" kern="1200" baseline="0">
                      <a:solidFill>
                        <a:schemeClr val="lt1"/>
                      </a:solidFill>
                      <a:latin typeface="+mn-lt"/>
                      <a:ea typeface="+mn-ea"/>
                      <a:cs typeface="+mn-cs"/>
                    </a:defRPr>
                  </a:pPr>
                  <a:endParaRPr lang="en-US"/>
                </a:p>
              </c:txPr>
              <c:showLegendKey val="0"/>
              <c:showVal val="0"/>
              <c:showCatName val="0"/>
              <c:showSerName val="0"/>
              <c:showPercent val="1"/>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5471-470F-80BE-120233006052}"/>
                </c:ext>
              </c:extLst>
            </c:dLbl>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en-US"/>
              </a:p>
            </c:txP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Sheet1!$A$2:$A$6</c:f>
              <c:strCache>
                <c:ptCount val="5"/>
                <c:pt idx="0">
                  <c:v>Nitrogen</c:v>
                </c:pt>
                <c:pt idx="1">
                  <c:v>Oxygen</c:v>
                </c:pt>
                <c:pt idx="2">
                  <c:v>Argon</c:v>
                </c:pt>
                <c:pt idx="3">
                  <c:v>Carbon Dioxide</c:v>
                </c:pt>
                <c:pt idx="4">
                  <c:v>Water</c:v>
                </c:pt>
              </c:strCache>
            </c:strRef>
          </c:cat>
          <c:val>
            <c:numRef>
              <c:f>Sheet1!$B$2:$B$6</c:f>
              <c:numCache>
                <c:formatCode>0.00%</c:formatCode>
                <c:ptCount val="5"/>
                <c:pt idx="0">
                  <c:v>0.78620000000000001</c:v>
                </c:pt>
                <c:pt idx="1">
                  <c:v>0.2084</c:v>
                </c:pt>
                <c:pt idx="2">
                  <c:v>9.5999999999999992E-3</c:v>
                </c:pt>
                <c:pt idx="3">
                  <c:v>4.0000000000000002E-4</c:v>
                </c:pt>
                <c:pt idx="4">
                  <c:v>5.0000000000000001E-3</c:v>
                </c:pt>
              </c:numCache>
            </c:numRef>
          </c:val>
          <c:extLst>
            <c:ext xmlns:c16="http://schemas.microsoft.com/office/drawing/2014/chart" uri="{C3380CC4-5D6E-409C-BE32-E72D297353CC}">
              <c16:uniqueId val="{0000000A-5471-470F-80BE-120233006052}"/>
            </c:ext>
          </c:extLst>
        </c:ser>
        <c:dLbls>
          <c:showLegendKey val="0"/>
          <c:showVal val="0"/>
          <c:showCatName val="0"/>
          <c:showSerName val="0"/>
          <c:showPercent val="1"/>
          <c:showBubbleSize val="0"/>
          <c:showLeaderLines val="1"/>
        </c:dLbls>
        <c:firstSliceAng val="0"/>
      </c:pieChart>
      <c:spPr>
        <a:noFill/>
        <a:ln>
          <a:noFill/>
        </a:ln>
        <a:effectLst/>
      </c:spPr>
    </c:plotArea>
    <c:legend>
      <c:legendPos val="r"/>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manualLayout>
          <c:xMode val="edge"/>
          <c:yMode val="edge"/>
          <c:x val="0.25341873310612295"/>
          <c:y val="1.2269938650306749E-2"/>
        </c:manualLayout>
      </c:layout>
      <c:overlay val="0"/>
      <c:spPr>
        <a:noFill/>
        <a:ln>
          <a:noFill/>
        </a:ln>
        <a:effectLst/>
      </c:spPr>
      <c:txPr>
        <a:bodyPr rot="0" spcFirstLastPara="1" vertOverflow="ellipsis" vert="horz" wrap="square" anchor="ctr" anchorCtr="1"/>
        <a:lstStyle/>
        <a:p>
          <a:pPr>
            <a:defRPr sz="1862" b="1" i="0" u="none" strike="noStrike" kern="1200" cap="all" spc="5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Air Composition</c:v>
                </c:pt>
              </c:strCache>
            </c:strRef>
          </c:tx>
          <c:dPt>
            <c:idx val="0"/>
            <c:bubble3D val="0"/>
            <c:spPr>
              <a:solidFill>
                <a:schemeClr val="accent6"/>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1-7B1E-4F8F-AA0F-15B951D29423}"/>
              </c:ext>
            </c:extLst>
          </c:dPt>
          <c:dPt>
            <c:idx val="1"/>
            <c:bubble3D val="0"/>
            <c:spPr>
              <a:solidFill>
                <a:schemeClr val="accent5"/>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3-7B1E-4F8F-AA0F-15B951D29423}"/>
              </c:ext>
            </c:extLst>
          </c:dPt>
          <c:dPt>
            <c:idx val="2"/>
            <c:bubble3D val="0"/>
            <c:spPr>
              <a:solidFill>
                <a:schemeClr val="accent4"/>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3-A46F-4609-86E2-065C063A4FB9}"/>
              </c:ext>
            </c:extLst>
          </c:dPt>
          <c:dPt>
            <c:idx val="3"/>
            <c:bubble3D val="0"/>
            <c:spPr>
              <a:solidFill>
                <a:schemeClr val="accent6">
                  <a:lumMod val="60000"/>
                </a:schemeClr>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2-A46F-4609-86E2-065C063A4FB9}"/>
              </c:ext>
            </c:extLst>
          </c:dPt>
          <c:dPt>
            <c:idx val="4"/>
            <c:bubble3D val="0"/>
            <c:spPr>
              <a:solidFill>
                <a:schemeClr val="accent5">
                  <a:lumMod val="60000"/>
                </a:schemeClr>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1-A46F-4609-86E2-065C063A4FB9}"/>
              </c:ext>
            </c:extLst>
          </c:dPt>
          <c:dLbls>
            <c:dLbl>
              <c:idx val="2"/>
              <c:spPr>
                <a:noFill/>
                <a:ln>
                  <a:noFill/>
                </a:ln>
                <a:effectLst/>
              </c:spPr>
              <c:txPr>
                <a:bodyPr rot="0" spcFirstLastPara="1" vertOverflow="ellipsis" vert="horz" wrap="square" lIns="38100" tIns="19050" rIns="38100" bIns="19050" anchor="ctr" anchorCtr="1">
                  <a:noAutofit/>
                </a:bodyPr>
                <a:lstStyle/>
                <a:p>
                  <a:pPr>
                    <a:defRPr sz="1197" b="1" i="0" u="none" strike="noStrike" kern="1200" baseline="0">
                      <a:solidFill>
                        <a:schemeClr val="lt1"/>
                      </a:solidFill>
                      <a:latin typeface="+mn-lt"/>
                      <a:ea typeface="+mn-ea"/>
                      <a:cs typeface="+mn-cs"/>
                    </a:defRPr>
                  </a:pPr>
                  <a:endParaRPr lang="en-US"/>
                </a:p>
              </c:txPr>
              <c:showLegendKey val="0"/>
              <c:showVal val="0"/>
              <c:showCatName val="0"/>
              <c:showSerName val="0"/>
              <c:showPercent val="1"/>
              <c:showBubbleSize val="0"/>
              <c:extLst>
                <c:ext xmlns:c16="http://schemas.microsoft.com/office/drawing/2014/chart" uri="{C3380CC4-5D6E-409C-BE32-E72D297353CC}">
                  <c16:uniqueId val="{00000003-A46F-4609-86E2-065C063A4FB9}"/>
                </c:ext>
              </c:extLst>
            </c:dLbl>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en-US"/>
              </a:p>
            </c:txP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Sheet1!$A$2:$A$6</c:f>
              <c:strCache>
                <c:ptCount val="5"/>
                <c:pt idx="0">
                  <c:v>Nitrogen</c:v>
                </c:pt>
                <c:pt idx="1">
                  <c:v>Oxygen</c:v>
                </c:pt>
                <c:pt idx="2">
                  <c:v>Argon</c:v>
                </c:pt>
                <c:pt idx="3">
                  <c:v>Carbon Dioxide</c:v>
                </c:pt>
                <c:pt idx="4">
                  <c:v>Water</c:v>
                </c:pt>
              </c:strCache>
            </c:strRef>
          </c:cat>
          <c:val>
            <c:numRef>
              <c:f>Sheet1!$B$2:$B$6</c:f>
              <c:numCache>
                <c:formatCode>0.00%</c:formatCode>
                <c:ptCount val="5"/>
                <c:pt idx="0">
                  <c:v>0.78620000000000001</c:v>
                </c:pt>
                <c:pt idx="1">
                  <c:v>0.2084</c:v>
                </c:pt>
                <c:pt idx="2">
                  <c:v>9.5999999999999992E-3</c:v>
                </c:pt>
                <c:pt idx="3">
                  <c:v>4.0000000000000002E-4</c:v>
                </c:pt>
                <c:pt idx="4">
                  <c:v>5.0000000000000001E-3</c:v>
                </c:pt>
              </c:numCache>
            </c:numRef>
          </c:val>
          <c:extLst>
            <c:ext xmlns:c16="http://schemas.microsoft.com/office/drawing/2014/chart" uri="{C3380CC4-5D6E-409C-BE32-E72D297353CC}">
              <c16:uniqueId val="{00000000-A46F-4609-86E2-065C063A4FB9}"/>
            </c:ext>
          </c:extLst>
        </c:ser>
        <c:dLbls>
          <c:showLegendKey val="0"/>
          <c:showVal val="0"/>
          <c:showCatName val="0"/>
          <c:showSerName val="0"/>
          <c:showPercent val="1"/>
          <c:showBubbleSize val="0"/>
          <c:showLeaderLines val="1"/>
        </c:dLbls>
        <c:firstSliceAng val="0"/>
      </c:pieChart>
      <c:spPr>
        <a:noFill/>
        <a:ln>
          <a:noFill/>
        </a:ln>
        <a:effectLst/>
      </c:spPr>
    </c:plotArea>
    <c:legend>
      <c:legendPos val="r"/>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1" i="0" u="none" strike="noStrike" kern="1200" cap="all" spc="50" baseline="0">
                <a:solidFill>
                  <a:schemeClr val="tx1">
                    <a:lumMod val="65000"/>
                    <a:lumOff val="35000"/>
                  </a:schemeClr>
                </a:solidFill>
                <a:latin typeface="+mn-lt"/>
                <a:ea typeface="+mn-ea"/>
                <a:cs typeface="+mn-cs"/>
              </a:defRPr>
            </a:pPr>
            <a:r>
              <a:rPr lang="en-US" dirty="0"/>
              <a:t>Air Composition (Exhaled)</a:t>
            </a:r>
          </a:p>
        </c:rich>
      </c:tx>
      <c:overlay val="0"/>
      <c:spPr>
        <a:noFill/>
        <a:ln>
          <a:noFill/>
        </a:ln>
        <a:effectLst/>
      </c:spPr>
    </c:title>
    <c:autoTitleDeleted val="0"/>
    <c:plotArea>
      <c:layout/>
      <c:pieChart>
        <c:varyColors val="1"/>
        <c:ser>
          <c:idx val="0"/>
          <c:order val="0"/>
          <c:tx>
            <c:strRef>
              <c:f>Sheet1!$B$1</c:f>
              <c:strCache>
                <c:ptCount val="1"/>
                <c:pt idx="0">
                  <c:v>Air Composition</c:v>
                </c:pt>
              </c:strCache>
            </c:strRef>
          </c:tx>
          <c:dPt>
            <c:idx val="0"/>
            <c:bubble3D val="0"/>
            <c:spPr>
              <a:solidFill>
                <a:schemeClr val="accent6"/>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1-291D-4F44-B971-278B9E623622}"/>
              </c:ext>
            </c:extLst>
          </c:dPt>
          <c:dPt>
            <c:idx val="1"/>
            <c:bubble3D val="0"/>
            <c:spPr>
              <a:solidFill>
                <a:schemeClr val="accent5"/>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3-291D-4F44-B971-278B9E623622}"/>
              </c:ext>
            </c:extLst>
          </c:dPt>
          <c:dPt>
            <c:idx val="2"/>
            <c:bubble3D val="0"/>
            <c:spPr>
              <a:solidFill>
                <a:schemeClr val="accent4"/>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5-291D-4F44-B971-278B9E623622}"/>
              </c:ext>
            </c:extLst>
          </c:dPt>
          <c:dPt>
            <c:idx val="3"/>
            <c:bubble3D val="0"/>
            <c:spPr>
              <a:solidFill>
                <a:schemeClr val="accent6">
                  <a:lumMod val="60000"/>
                </a:schemeClr>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7-291D-4F44-B971-278B9E623622}"/>
              </c:ext>
            </c:extLst>
          </c:dPt>
          <c:dPt>
            <c:idx val="4"/>
            <c:bubble3D val="0"/>
            <c:spPr>
              <a:solidFill>
                <a:schemeClr val="accent5">
                  <a:lumMod val="60000"/>
                </a:schemeClr>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9-291D-4F44-B971-278B9E623622}"/>
              </c:ext>
            </c:extLst>
          </c:dPt>
          <c:dLbls>
            <c:dLbl>
              <c:idx val="2"/>
              <c:spPr>
                <a:noFill/>
                <a:ln>
                  <a:noFill/>
                </a:ln>
                <a:effectLst/>
              </c:spPr>
              <c:txPr>
                <a:bodyPr rot="0" spcFirstLastPara="1" vertOverflow="ellipsis" vert="horz" wrap="square" lIns="38100" tIns="19050" rIns="38100" bIns="19050" anchor="ctr" anchorCtr="1">
                  <a:noAutofit/>
                </a:bodyPr>
                <a:lstStyle/>
                <a:p>
                  <a:pPr>
                    <a:defRPr sz="1197" b="1" i="0" u="none" strike="noStrike" kern="1200" baseline="0">
                      <a:solidFill>
                        <a:schemeClr val="lt1"/>
                      </a:solidFill>
                      <a:latin typeface="+mn-lt"/>
                      <a:ea typeface="+mn-ea"/>
                      <a:cs typeface="+mn-cs"/>
                    </a:defRPr>
                  </a:pPr>
                  <a:endParaRPr lang="en-US"/>
                </a:p>
              </c:txPr>
              <c:showLegendKey val="0"/>
              <c:showVal val="0"/>
              <c:showCatName val="0"/>
              <c:showSerName val="0"/>
              <c:showPercent val="1"/>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291D-4F44-B971-278B9E623622}"/>
                </c:ext>
              </c:extLst>
            </c:dLbl>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en-US"/>
              </a:p>
            </c:txP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Sheet1!$A$2:$A$6</c:f>
              <c:strCache>
                <c:ptCount val="5"/>
                <c:pt idx="0">
                  <c:v>Nitrogen</c:v>
                </c:pt>
                <c:pt idx="1">
                  <c:v>Oxygen</c:v>
                </c:pt>
                <c:pt idx="2">
                  <c:v>Argon</c:v>
                </c:pt>
                <c:pt idx="3">
                  <c:v>Carbon Dioxide</c:v>
                </c:pt>
                <c:pt idx="4">
                  <c:v>Water</c:v>
                </c:pt>
              </c:strCache>
            </c:strRef>
          </c:cat>
          <c:val>
            <c:numRef>
              <c:f>Sheet1!$B$2:$B$6</c:f>
              <c:numCache>
                <c:formatCode>0.00%</c:formatCode>
                <c:ptCount val="5"/>
                <c:pt idx="0">
                  <c:v>0.78620000000000001</c:v>
                </c:pt>
                <c:pt idx="1">
                  <c:v>0.16</c:v>
                </c:pt>
                <c:pt idx="2">
                  <c:v>5.0000000000000001E-3</c:v>
                </c:pt>
                <c:pt idx="3">
                  <c:v>5.2999999999999999E-2</c:v>
                </c:pt>
                <c:pt idx="4">
                  <c:v>5.0000000000000001E-3</c:v>
                </c:pt>
              </c:numCache>
            </c:numRef>
          </c:val>
          <c:extLst>
            <c:ext xmlns:c16="http://schemas.microsoft.com/office/drawing/2014/chart" uri="{C3380CC4-5D6E-409C-BE32-E72D297353CC}">
              <c16:uniqueId val="{0000000A-291D-4F44-B971-278B9E623622}"/>
            </c:ext>
          </c:extLst>
        </c:ser>
        <c:dLbls>
          <c:showLegendKey val="0"/>
          <c:showVal val="0"/>
          <c:showCatName val="0"/>
          <c:showSerName val="0"/>
          <c:showPercent val="1"/>
          <c:showBubbleSize val="0"/>
          <c:showLeaderLines val="1"/>
        </c:dLbls>
        <c:firstSliceAng val="0"/>
      </c:pieChart>
      <c:spPr>
        <a:noFill/>
        <a:ln>
          <a:noFill/>
        </a:ln>
        <a:effectLst/>
      </c:spPr>
    </c:plotArea>
    <c:legend>
      <c:legendPos val="r"/>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1">
    <c:autoUpdate val="0"/>
  </c:externalData>
</c:chartSpace>
</file>

<file path=ppt/charts/colors1.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42">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2.xml><?xml version="1.0" encoding="utf-8"?>
<cs:chartStyle xmlns:cs="http://schemas.microsoft.com/office/drawing/2012/chartStyle" xmlns:a="http://schemas.openxmlformats.org/drawingml/2006/main" id="342">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3.xml><?xml version="1.0" encoding="utf-8"?>
<cs:chartStyle xmlns:cs="http://schemas.microsoft.com/office/drawing/2012/chartStyle" xmlns:a="http://schemas.openxmlformats.org/drawingml/2006/main" id="342">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4.xml><?xml version="1.0" encoding="utf-8"?>
<cs:chartStyle xmlns:cs="http://schemas.microsoft.com/office/drawing/2012/chartStyle" xmlns:a="http://schemas.openxmlformats.org/drawingml/2006/main" id="342">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5.xml><?xml version="1.0" encoding="utf-8"?>
<cs:chartStyle xmlns:cs="http://schemas.microsoft.com/office/drawing/2012/chartStyle" xmlns:a="http://schemas.openxmlformats.org/drawingml/2006/main" id="342">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6.xml><?xml version="1.0" encoding="utf-8"?>
<cs:chartStyle xmlns:cs="http://schemas.microsoft.com/office/drawing/2012/chartStyle" xmlns:a="http://schemas.openxmlformats.org/drawingml/2006/main" id="258">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lt1"/>
    </cs:fontRef>
    <cs:defRPr sz="1197" b="1"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scene3d>
        <a:camera prst="orthographicFront"/>
        <a:lightRig rig="brightRoom" dir="t"/>
      </a:scene3d>
      <a:sp3d prstMaterial="flat">
        <a:bevelT w="50800" h="101600" prst="angle"/>
        <a:contourClr>
          <a:srgbClr val="000000"/>
        </a:contourClr>
      </a:sp3d>
    </cs:spPr>
  </cs:dataPoint>
  <cs:dataPoint3D>
    <cs:lnRef idx="0"/>
    <cs:fillRef idx="0">
      <cs:styleClr val="auto"/>
    </cs:fillRef>
    <cs:effectRef idx="0"/>
    <cs:fontRef idx="minor">
      <a:schemeClr val="tx1"/>
    </cs:fontRef>
    <cs:spPr>
      <a:solidFill>
        <a:schemeClr val="phClr"/>
      </a:solidFill>
      <a:ln w="1905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1" i="0" kern="1200" cap="all" spc="5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BD7F04C-A4D6-4D69-AF61-F01BB6825527}" type="doc">
      <dgm:prSet loTypeId="urn:microsoft.com/office/officeart/2005/8/layout/hList1" loCatId="list" qsTypeId="urn:microsoft.com/office/officeart/2005/8/quickstyle/simple1" qsCatId="simple" csTypeId="urn:microsoft.com/office/officeart/2005/8/colors/colorful5" csCatId="colorful" phldr="1"/>
      <dgm:spPr/>
      <dgm:t>
        <a:bodyPr/>
        <a:lstStyle/>
        <a:p>
          <a:endParaRPr lang="en-US"/>
        </a:p>
      </dgm:t>
    </dgm:pt>
    <dgm:pt modelId="{92BD62C7-5461-448B-A7C5-C0493BC1B3D4}">
      <dgm:prSet phldrT="[Text]"/>
      <dgm:spPr/>
      <dgm:t>
        <a:bodyPr/>
        <a:lstStyle/>
        <a:p>
          <a:r>
            <a:rPr lang="en-US" dirty="0"/>
            <a:t>Convection</a:t>
          </a:r>
        </a:p>
      </dgm:t>
    </dgm:pt>
    <dgm:pt modelId="{C9080E04-A80E-4077-99B5-DE1A353E6F12}" type="parTrans" cxnId="{8FD1F2F3-3206-4039-AA9D-F4B431101FA2}">
      <dgm:prSet/>
      <dgm:spPr/>
      <dgm:t>
        <a:bodyPr/>
        <a:lstStyle/>
        <a:p>
          <a:endParaRPr lang="en-US"/>
        </a:p>
      </dgm:t>
    </dgm:pt>
    <dgm:pt modelId="{0D47B93B-C89C-4FF4-B895-E7693BBC749D}" type="sibTrans" cxnId="{8FD1F2F3-3206-4039-AA9D-F4B431101FA2}">
      <dgm:prSet/>
      <dgm:spPr/>
      <dgm:t>
        <a:bodyPr/>
        <a:lstStyle/>
        <a:p>
          <a:endParaRPr lang="en-US"/>
        </a:p>
      </dgm:t>
    </dgm:pt>
    <dgm:pt modelId="{03792F4E-E18E-4AA2-BEB9-00CF9C9F84D5}">
      <dgm:prSet phldrT="[Text]"/>
      <dgm:spPr/>
      <dgm:t>
        <a:bodyPr/>
        <a:lstStyle/>
        <a:p>
          <a:r>
            <a:rPr lang="en-US" dirty="0"/>
            <a:t>Dynamics</a:t>
          </a:r>
        </a:p>
      </dgm:t>
    </dgm:pt>
    <dgm:pt modelId="{46B3AABA-76D7-4244-B50A-E304B86F3118}" type="parTrans" cxnId="{E6263911-1F16-4B3A-A7FD-87F6A6C9BD54}">
      <dgm:prSet/>
      <dgm:spPr/>
      <dgm:t>
        <a:bodyPr/>
        <a:lstStyle/>
        <a:p>
          <a:endParaRPr lang="en-US"/>
        </a:p>
      </dgm:t>
    </dgm:pt>
    <dgm:pt modelId="{23F42A32-65CA-42BE-8DE8-8B0DA37824DE}" type="sibTrans" cxnId="{E6263911-1F16-4B3A-A7FD-87F6A6C9BD54}">
      <dgm:prSet/>
      <dgm:spPr/>
      <dgm:t>
        <a:bodyPr/>
        <a:lstStyle/>
        <a:p>
          <a:endParaRPr lang="en-US"/>
        </a:p>
      </dgm:t>
    </dgm:pt>
    <dgm:pt modelId="{0F2835DB-F8C6-4233-9120-237C8925EFC4}">
      <dgm:prSet phldrT="[Text]"/>
      <dgm:spPr/>
      <dgm:t>
        <a:bodyPr/>
        <a:lstStyle/>
        <a:p>
          <a:r>
            <a:rPr lang="en-US" dirty="0"/>
            <a:t>Radiation</a:t>
          </a:r>
        </a:p>
      </dgm:t>
    </dgm:pt>
    <dgm:pt modelId="{2846DBAE-0619-4F3D-B0F3-2FB031F9AF7E}" type="parTrans" cxnId="{FFA48A97-A165-4C1F-A707-0C6099C9FE5B}">
      <dgm:prSet/>
      <dgm:spPr/>
      <dgm:t>
        <a:bodyPr/>
        <a:lstStyle/>
        <a:p>
          <a:endParaRPr lang="en-US"/>
        </a:p>
      </dgm:t>
    </dgm:pt>
    <dgm:pt modelId="{D9B3C6D6-2347-4BE7-8508-32C28958EF20}" type="sibTrans" cxnId="{FFA48A97-A165-4C1F-A707-0C6099C9FE5B}">
      <dgm:prSet/>
      <dgm:spPr/>
      <dgm:t>
        <a:bodyPr/>
        <a:lstStyle/>
        <a:p>
          <a:endParaRPr lang="en-US"/>
        </a:p>
      </dgm:t>
    </dgm:pt>
    <dgm:pt modelId="{5E1AC3D2-7849-4DF6-B42C-C3348AA861D3}">
      <dgm:prSet/>
      <dgm:spPr/>
      <dgm:t>
        <a:bodyPr/>
        <a:lstStyle/>
        <a:p>
          <a:r>
            <a:rPr lang="en-US" dirty="0"/>
            <a:t>Zhang-McFarlane</a:t>
          </a:r>
        </a:p>
      </dgm:t>
    </dgm:pt>
    <dgm:pt modelId="{273AD32B-D2CA-4B14-9402-0691F6F8859F}" type="parTrans" cxnId="{27330B69-EACB-4502-8F1A-DA02D78B1329}">
      <dgm:prSet/>
      <dgm:spPr/>
      <dgm:t>
        <a:bodyPr/>
        <a:lstStyle/>
        <a:p>
          <a:endParaRPr lang="en-US"/>
        </a:p>
      </dgm:t>
    </dgm:pt>
    <dgm:pt modelId="{6047D699-1219-4D1E-A83D-C1570AF0D937}" type="sibTrans" cxnId="{27330B69-EACB-4502-8F1A-DA02D78B1329}">
      <dgm:prSet/>
      <dgm:spPr/>
      <dgm:t>
        <a:bodyPr/>
        <a:lstStyle/>
        <a:p>
          <a:endParaRPr lang="en-US"/>
        </a:p>
      </dgm:t>
    </dgm:pt>
    <dgm:pt modelId="{A0AF25B6-F5F2-444A-BD05-E778F6E12365}">
      <dgm:prSet/>
      <dgm:spPr/>
      <dgm:t>
        <a:bodyPr/>
        <a:lstStyle/>
        <a:p>
          <a:r>
            <a:rPr lang="en-US" dirty="0"/>
            <a:t>Emanuel</a:t>
          </a:r>
        </a:p>
      </dgm:t>
    </dgm:pt>
    <dgm:pt modelId="{2C864C08-8D42-432C-AE7F-E3CB01D0117C}" type="parTrans" cxnId="{061CA679-C666-4F05-B998-DB3708AD7841}">
      <dgm:prSet/>
      <dgm:spPr/>
      <dgm:t>
        <a:bodyPr/>
        <a:lstStyle/>
        <a:p>
          <a:endParaRPr lang="en-US"/>
        </a:p>
      </dgm:t>
    </dgm:pt>
    <dgm:pt modelId="{FD996BA3-0B33-46FF-B624-F1F9269E4BD6}" type="sibTrans" cxnId="{061CA679-C666-4F05-B998-DB3708AD7841}">
      <dgm:prSet/>
      <dgm:spPr/>
      <dgm:t>
        <a:bodyPr/>
        <a:lstStyle/>
        <a:p>
          <a:endParaRPr lang="en-US"/>
        </a:p>
      </dgm:t>
    </dgm:pt>
    <dgm:pt modelId="{DCCEFF49-9104-4232-8ECA-131F28FE5D30}">
      <dgm:prSet/>
      <dgm:spPr/>
      <dgm:t>
        <a:bodyPr/>
        <a:lstStyle/>
        <a:p>
          <a:r>
            <a:rPr lang="en-US" dirty="0"/>
            <a:t>Emanuel hard adjustment</a:t>
          </a:r>
        </a:p>
      </dgm:t>
    </dgm:pt>
    <dgm:pt modelId="{9713B67D-74D6-43C2-906A-C7245B763F94}" type="parTrans" cxnId="{26B39CEC-5142-488E-9767-A1A15A94B0F2}">
      <dgm:prSet/>
      <dgm:spPr/>
      <dgm:t>
        <a:bodyPr/>
        <a:lstStyle/>
        <a:p>
          <a:endParaRPr lang="en-US"/>
        </a:p>
      </dgm:t>
    </dgm:pt>
    <dgm:pt modelId="{863587F7-76C4-4814-8783-B5D49C3F9DA2}" type="sibTrans" cxnId="{26B39CEC-5142-488E-9767-A1A15A94B0F2}">
      <dgm:prSet/>
      <dgm:spPr/>
      <dgm:t>
        <a:bodyPr/>
        <a:lstStyle/>
        <a:p>
          <a:endParaRPr lang="en-US"/>
        </a:p>
      </dgm:t>
    </dgm:pt>
    <dgm:pt modelId="{2E329236-EF73-458C-9302-BC5A5469FFA6}">
      <dgm:prSet/>
      <dgm:spPr/>
      <dgm:t>
        <a:bodyPr/>
        <a:lstStyle/>
        <a:p>
          <a:r>
            <a:rPr lang="en-US" dirty="0"/>
            <a:t>Simplified Betts-Miller</a:t>
          </a:r>
        </a:p>
      </dgm:t>
    </dgm:pt>
    <dgm:pt modelId="{CD6F2D82-3E1D-42AB-BEC0-E98D4277E787}" type="parTrans" cxnId="{B8FC6615-AC9F-4CCC-BEB9-9DEDF3112E0C}">
      <dgm:prSet/>
      <dgm:spPr/>
      <dgm:t>
        <a:bodyPr/>
        <a:lstStyle/>
        <a:p>
          <a:endParaRPr lang="en-US"/>
        </a:p>
      </dgm:t>
    </dgm:pt>
    <dgm:pt modelId="{F5C1E450-491B-43A6-A55E-25E2583AA6D9}" type="sibTrans" cxnId="{B8FC6615-AC9F-4CCC-BEB9-9DEDF3112E0C}">
      <dgm:prSet/>
      <dgm:spPr/>
      <dgm:t>
        <a:bodyPr/>
        <a:lstStyle/>
        <a:p>
          <a:endParaRPr lang="en-US"/>
        </a:p>
      </dgm:t>
    </dgm:pt>
    <dgm:pt modelId="{2E193830-2B00-4B8F-AC21-BB4E39C0D038}">
      <dgm:prSet/>
      <dgm:spPr/>
      <dgm:t>
        <a:bodyPr/>
        <a:lstStyle/>
        <a:p>
          <a:r>
            <a:rPr lang="en-US" dirty="0"/>
            <a:t>Axisymmetric Dynamics</a:t>
          </a:r>
        </a:p>
      </dgm:t>
    </dgm:pt>
    <dgm:pt modelId="{06B2BBA3-8D9B-4B8E-B062-72DEB3F6E5AA}" type="parTrans" cxnId="{1D7DF81D-C751-409C-8878-0D9DE30F6E83}">
      <dgm:prSet/>
      <dgm:spPr/>
      <dgm:t>
        <a:bodyPr/>
        <a:lstStyle/>
        <a:p>
          <a:endParaRPr lang="en-US"/>
        </a:p>
      </dgm:t>
    </dgm:pt>
    <dgm:pt modelId="{E35F0DD1-C759-4BF2-B59F-97EFEB4B0035}" type="sibTrans" cxnId="{1D7DF81D-C751-409C-8878-0D9DE30F6E83}">
      <dgm:prSet/>
      <dgm:spPr/>
      <dgm:t>
        <a:bodyPr/>
        <a:lstStyle/>
        <a:p>
          <a:endParaRPr lang="en-US"/>
        </a:p>
      </dgm:t>
    </dgm:pt>
    <dgm:pt modelId="{5E5EDD1C-BC07-4935-BA31-897732C811B5}">
      <dgm:prSet/>
      <dgm:spPr/>
      <dgm:t>
        <a:bodyPr/>
        <a:lstStyle/>
        <a:p>
          <a:r>
            <a:rPr lang="en-US" dirty="0"/>
            <a:t>Two column Dynamics</a:t>
          </a:r>
        </a:p>
      </dgm:t>
    </dgm:pt>
    <dgm:pt modelId="{EBF5267F-CC87-4FED-AA40-D7380FF2B5E8}" type="parTrans" cxnId="{A3E62394-1026-4E68-A628-D910235A94D0}">
      <dgm:prSet/>
      <dgm:spPr/>
      <dgm:t>
        <a:bodyPr/>
        <a:lstStyle/>
        <a:p>
          <a:endParaRPr lang="en-US"/>
        </a:p>
      </dgm:t>
    </dgm:pt>
    <dgm:pt modelId="{1371306E-BBF4-4F99-A0E5-1709B5522815}" type="sibTrans" cxnId="{A3E62394-1026-4E68-A628-D910235A94D0}">
      <dgm:prSet/>
      <dgm:spPr/>
      <dgm:t>
        <a:bodyPr/>
        <a:lstStyle/>
        <a:p>
          <a:endParaRPr lang="en-US"/>
        </a:p>
      </dgm:t>
    </dgm:pt>
    <dgm:pt modelId="{273B0239-0FBB-431F-8D4E-95314E1761A0}">
      <dgm:prSet phldrT="[Text]"/>
      <dgm:spPr/>
      <dgm:t>
        <a:bodyPr/>
        <a:lstStyle/>
        <a:p>
          <a:r>
            <a:rPr lang="en-US" dirty="0"/>
            <a:t>Community Atmosphere Model 3</a:t>
          </a:r>
        </a:p>
      </dgm:t>
    </dgm:pt>
    <dgm:pt modelId="{9EF07CC9-CEAE-4FB0-B581-E2360E364B7D}" type="parTrans" cxnId="{1DAFF3D9-B999-410E-B8D1-4ED3B379EFFC}">
      <dgm:prSet/>
      <dgm:spPr/>
      <dgm:t>
        <a:bodyPr/>
        <a:lstStyle/>
        <a:p>
          <a:endParaRPr lang="en-US"/>
        </a:p>
      </dgm:t>
    </dgm:pt>
    <dgm:pt modelId="{730019F4-236D-421C-BE4B-77724964C1E1}" type="sibTrans" cxnId="{1DAFF3D9-B999-410E-B8D1-4ED3B379EFFC}">
      <dgm:prSet/>
      <dgm:spPr/>
      <dgm:t>
        <a:bodyPr/>
        <a:lstStyle/>
        <a:p>
          <a:endParaRPr lang="en-US"/>
        </a:p>
      </dgm:t>
    </dgm:pt>
    <dgm:pt modelId="{D70C3B5F-D420-4D36-8FAB-4CB20859BB37}">
      <dgm:prSet phldrT="[Text]"/>
      <dgm:spPr/>
      <dgm:t>
        <a:bodyPr/>
        <a:lstStyle/>
        <a:p>
          <a:r>
            <a:rPr lang="en-US" dirty="0"/>
            <a:t>CCM 3</a:t>
          </a:r>
        </a:p>
      </dgm:t>
    </dgm:pt>
    <dgm:pt modelId="{1A45322D-DF79-4687-849E-3C0C4B8651EC}" type="parTrans" cxnId="{0FCFAEC4-FD20-4629-B093-41BE6FEF6CA3}">
      <dgm:prSet/>
      <dgm:spPr/>
      <dgm:t>
        <a:bodyPr/>
        <a:lstStyle/>
        <a:p>
          <a:endParaRPr lang="en-US"/>
        </a:p>
      </dgm:t>
    </dgm:pt>
    <dgm:pt modelId="{B20C74C8-328A-40D3-9DFC-24BA79E0479C}" type="sibTrans" cxnId="{0FCFAEC4-FD20-4629-B093-41BE6FEF6CA3}">
      <dgm:prSet/>
      <dgm:spPr/>
      <dgm:t>
        <a:bodyPr/>
        <a:lstStyle/>
        <a:p>
          <a:endParaRPr lang="en-US"/>
        </a:p>
      </dgm:t>
    </dgm:pt>
    <dgm:pt modelId="{936FF726-A3BE-4160-898E-4F8F640C5918}">
      <dgm:prSet phldrT="[Text]"/>
      <dgm:spPr/>
      <dgm:t>
        <a:bodyPr/>
        <a:lstStyle/>
        <a:p>
          <a:r>
            <a:rPr lang="en-US" dirty="0"/>
            <a:t>Chou</a:t>
          </a:r>
        </a:p>
      </dgm:t>
    </dgm:pt>
    <dgm:pt modelId="{A16C74E1-4846-43DD-8204-C4D7DF8B5403}" type="parTrans" cxnId="{9981C0C2-6CAE-4CC5-AF7D-80652905DF0A}">
      <dgm:prSet/>
      <dgm:spPr/>
      <dgm:t>
        <a:bodyPr/>
        <a:lstStyle/>
        <a:p>
          <a:endParaRPr lang="en-US"/>
        </a:p>
      </dgm:t>
    </dgm:pt>
    <dgm:pt modelId="{2FEB7DAF-0A84-411C-9B1B-D16F17EEA74A}" type="sibTrans" cxnId="{9981C0C2-6CAE-4CC5-AF7D-80652905DF0A}">
      <dgm:prSet/>
      <dgm:spPr/>
      <dgm:t>
        <a:bodyPr/>
        <a:lstStyle/>
        <a:p>
          <a:endParaRPr lang="en-US"/>
        </a:p>
      </dgm:t>
    </dgm:pt>
    <dgm:pt modelId="{2C439C12-4AEE-4F8A-ACE4-CD63F7819ED5}">
      <dgm:prSet phldrT="[Text]"/>
      <dgm:spPr/>
      <dgm:t>
        <a:bodyPr/>
        <a:lstStyle/>
        <a:p>
          <a:r>
            <a:rPr lang="en-US" dirty="0"/>
            <a:t>Grey Gas</a:t>
          </a:r>
        </a:p>
      </dgm:t>
    </dgm:pt>
    <dgm:pt modelId="{919E9F0C-07AB-4D5D-999E-206A92DFAFFF}" type="parTrans" cxnId="{B968BC93-4693-46F1-98AD-E2CB9959DBE3}">
      <dgm:prSet/>
      <dgm:spPr/>
      <dgm:t>
        <a:bodyPr/>
        <a:lstStyle/>
        <a:p>
          <a:endParaRPr lang="en-US"/>
        </a:p>
      </dgm:t>
    </dgm:pt>
    <dgm:pt modelId="{55A9E0DF-49DB-41E6-8FE9-F45C25FE60F0}" type="sibTrans" cxnId="{B968BC93-4693-46F1-98AD-E2CB9959DBE3}">
      <dgm:prSet/>
      <dgm:spPr/>
      <dgm:t>
        <a:bodyPr/>
        <a:lstStyle/>
        <a:p>
          <a:endParaRPr lang="en-US"/>
        </a:p>
      </dgm:t>
    </dgm:pt>
    <dgm:pt modelId="{FBE3B202-1C12-4BEB-910D-D0D22485D522}">
      <dgm:prSet phldrT="[Text]"/>
      <dgm:spPr/>
      <dgm:t>
        <a:bodyPr/>
        <a:lstStyle/>
        <a:p>
          <a:r>
            <a:rPr lang="en-US" dirty="0"/>
            <a:t>Rapid Radiative Transfer Model</a:t>
          </a:r>
        </a:p>
      </dgm:t>
    </dgm:pt>
    <dgm:pt modelId="{60834178-A7C8-4C15-8C56-4111342388BD}" type="parTrans" cxnId="{8434138F-C904-4053-B549-1109167D5999}">
      <dgm:prSet/>
      <dgm:spPr/>
      <dgm:t>
        <a:bodyPr/>
        <a:lstStyle/>
        <a:p>
          <a:endParaRPr lang="en-US"/>
        </a:p>
      </dgm:t>
    </dgm:pt>
    <dgm:pt modelId="{99F3D60F-B423-49EE-959A-ABFA3CE73468}" type="sibTrans" cxnId="{8434138F-C904-4053-B549-1109167D5999}">
      <dgm:prSet/>
      <dgm:spPr/>
      <dgm:t>
        <a:bodyPr/>
        <a:lstStyle/>
        <a:p>
          <a:endParaRPr lang="en-US"/>
        </a:p>
      </dgm:t>
    </dgm:pt>
    <dgm:pt modelId="{FCB7CF53-1122-42D3-982A-9BEF1CD902E1}">
      <dgm:prSet phldrT="[Text]"/>
      <dgm:spPr/>
      <dgm:t>
        <a:bodyPr/>
        <a:lstStyle/>
        <a:p>
          <a:r>
            <a:rPr lang="en-US" dirty="0"/>
            <a:t>Insolation</a:t>
          </a:r>
        </a:p>
      </dgm:t>
    </dgm:pt>
    <dgm:pt modelId="{08C513EB-D059-4F17-86D9-ECE53CA2E3EC}" type="parTrans" cxnId="{CFC1C062-CAD7-4C76-951C-6D0B4A3B0EAD}">
      <dgm:prSet/>
      <dgm:spPr/>
      <dgm:t>
        <a:bodyPr/>
        <a:lstStyle/>
        <a:p>
          <a:endParaRPr lang="en-US"/>
        </a:p>
      </dgm:t>
    </dgm:pt>
    <dgm:pt modelId="{42B9A953-231E-47FF-ABE6-B5FF26C3C273}" type="sibTrans" cxnId="{CFC1C062-CAD7-4C76-951C-6D0B4A3B0EAD}">
      <dgm:prSet/>
      <dgm:spPr/>
      <dgm:t>
        <a:bodyPr/>
        <a:lstStyle/>
        <a:p>
          <a:endParaRPr lang="en-US"/>
        </a:p>
      </dgm:t>
    </dgm:pt>
    <dgm:pt modelId="{6AE7704B-9E99-4BDA-895A-79092030BC42}">
      <dgm:prSet phldrT="[Text]"/>
      <dgm:spPr/>
      <dgm:t>
        <a:bodyPr/>
        <a:lstStyle/>
        <a:p>
          <a:r>
            <a:rPr lang="en-US" dirty="0"/>
            <a:t>Absorption by ozone</a:t>
          </a:r>
        </a:p>
      </dgm:t>
    </dgm:pt>
    <dgm:pt modelId="{F1879DC1-F8D7-4B5C-924E-0197B487E450}" type="parTrans" cxnId="{351E9D19-761B-4EDC-A5CA-0F52CD86C35D}">
      <dgm:prSet/>
      <dgm:spPr/>
      <dgm:t>
        <a:bodyPr/>
        <a:lstStyle/>
        <a:p>
          <a:endParaRPr lang="en-US"/>
        </a:p>
      </dgm:t>
    </dgm:pt>
    <dgm:pt modelId="{3173D913-4EA6-4F03-BAEB-97584C24042E}" type="sibTrans" cxnId="{351E9D19-761B-4EDC-A5CA-0F52CD86C35D}">
      <dgm:prSet/>
      <dgm:spPr/>
      <dgm:t>
        <a:bodyPr/>
        <a:lstStyle/>
        <a:p>
          <a:endParaRPr lang="en-US"/>
        </a:p>
      </dgm:t>
    </dgm:pt>
    <dgm:pt modelId="{62E162EB-07DE-4ED1-AA10-FD630FA1B635}">
      <dgm:prSet phldrT="[Text]"/>
      <dgm:spPr/>
      <dgm:t>
        <a:bodyPr/>
        <a:lstStyle/>
        <a:p>
          <a:r>
            <a:rPr lang="en-US" dirty="0"/>
            <a:t>Turbulence</a:t>
          </a:r>
        </a:p>
      </dgm:t>
    </dgm:pt>
    <dgm:pt modelId="{5D1EB34D-97D4-41F6-BD0B-143488ABC6E9}" type="parTrans" cxnId="{4CC0C95C-3767-47D6-B28B-2D0D716FDD3B}">
      <dgm:prSet/>
      <dgm:spPr/>
      <dgm:t>
        <a:bodyPr/>
        <a:lstStyle/>
        <a:p>
          <a:endParaRPr lang="en-US"/>
        </a:p>
      </dgm:t>
    </dgm:pt>
    <dgm:pt modelId="{E29C8D7A-1EE0-41BB-A98A-0E63DB460504}" type="sibTrans" cxnId="{4CC0C95C-3767-47D6-B28B-2D0D716FDD3B}">
      <dgm:prSet/>
      <dgm:spPr/>
      <dgm:t>
        <a:bodyPr/>
        <a:lstStyle/>
        <a:p>
          <a:endParaRPr lang="en-US"/>
        </a:p>
      </dgm:t>
    </dgm:pt>
    <dgm:pt modelId="{A0F462F4-F014-48B8-9FC4-E262CE2CEEB2}">
      <dgm:prSet phldrT="[Text]"/>
      <dgm:spPr/>
      <dgm:t>
        <a:bodyPr/>
        <a:lstStyle/>
        <a:p>
          <a:r>
            <a:rPr lang="en-US" dirty="0"/>
            <a:t>CCM3</a:t>
          </a:r>
        </a:p>
      </dgm:t>
    </dgm:pt>
    <dgm:pt modelId="{86BAEF63-CE11-4A21-AC93-ECCE61363719}" type="parTrans" cxnId="{5E81BF0E-05C9-42EA-B48F-45181FA1C895}">
      <dgm:prSet/>
      <dgm:spPr/>
      <dgm:t>
        <a:bodyPr/>
        <a:lstStyle/>
        <a:p>
          <a:endParaRPr lang="en-US"/>
        </a:p>
      </dgm:t>
    </dgm:pt>
    <dgm:pt modelId="{44769068-DE86-4DB5-A311-8F7F3DB9BDC5}" type="sibTrans" cxnId="{5E81BF0E-05C9-42EA-B48F-45181FA1C895}">
      <dgm:prSet/>
      <dgm:spPr/>
      <dgm:t>
        <a:bodyPr/>
        <a:lstStyle/>
        <a:p>
          <a:endParaRPr lang="en-US"/>
        </a:p>
      </dgm:t>
    </dgm:pt>
    <dgm:pt modelId="{CE119353-4FBE-4219-A7E2-FD3087A3DB8C}">
      <dgm:prSet phldrT="[Text]"/>
      <dgm:spPr/>
      <dgm:t>
        <a:bodyPr/>
        <a:lstStyle/>
        <a:p>
          <a:r>
            <a:rPr lang="en-US" dirty="0"/>
            <a:t>Simple</a:t>
          </a:r>
        </a:p>
      </dgm:t>
    </dgm:pt>
    <dgm:pt modelId="{6D122A28-ABD9-4F4A-90A3-B1AC4AD68F72}" type="parTrans" cxnId="{8072ED52-E447-443D-9FC6-CDD8042E6D30}">
      <dgm:prSet/>
      <dgm:spPr/>
      <dgm:t>
        <a:bodyPr/>
        <a:lstStyle/>
        <a:p>
          <a:endParaRPr lang="en-US"/>
        </a:p>
      </dgm:t>
    </dgm:pt>
    <dgm:pt modelId="{E1AAE129-4B09-4EC4-9247-29331F5C06EC}" type="sibTrans" cxnId="{8072ED52-E447-443D-9FC6-CDD8042E6D30}">
      <dgm:prSet/>
      <dgm:spPr/>
      <dgm:t>
        <a:bodyPr/>
        <a:lstStyle/>
        <a:p>
          <a:endParaRPr lang="en-US"/>
        </a:p>
      </dgm:t>
    </dgm:pt>
    <dgm:pt modelId="{57869A3A-80D6-44C6-91B6-7A72A0EAC282}">
      <dgm:prSet phldrT="[Text]"/>
      <dgm:spPr/>
      <dgm:t>
        <a:bodyPr/>
        <a:lstStyle/>
        <a:p>
          <a:r>
            <a:rPr lang="en-US" dirty="0"/>
            <a:t>Other Factors</a:t>
          </a:r>
        </a:p>
      </dgm:t>
    </dgm:pt>
    <dgm:pt modelId="{476CF17A-907B-4296-9F23-1CD4C34EBA8B}" type="parTrans" cxnId="{0C550A50-240D-4B6C-B7D0-39ED9B5EADA3}">
      <dgm:prSet/>
      <dgm:spPr/>
      <dgm:t>
        <a:bodyPr/>
        <a:lstStyle/>
        <a:p>
          <a:endParaRPr lang="en-US"/>
        </a:p>
      </dgm:t>
    </dgm:pt>
    <dgm:pt modelId="{0A0505AA-EBA5-4FBF-920A-FA342A3B3D79}" type="sibTrans" cxnId="{0C550A50-240D-4B6C-B7D0-39ED9B5EADA3}">
      <dgm:prSet/>
      <dgm:spPr/>
      <dgm:t>
        <a:bodyPr/>
        <a:lstStyle/>
        <a:p>
          <a:endParaRPr lang="en-US"/>
        </a:p>
      </dgm:t>
    </dgm:pt>
    <dgm:pt modelId="{160CA2B6-A704-4ECB-A87F-7F72011C2E32}">
      <dgm:prSet phldrT="[Text]"/>
      <dgm:spPr/>
      <dgm:t>
        <a:bodyPr/>
        <a:lstStyle/>
        <a:p>
          <a:r>
            <a:rPr lang="en-US" dirty="0"/>
            <a:t>Thermodynamics</a:t>
          </a:r>
        </a:p>
      </dgm:t>
    </dgm:pt>
    <dgm:pt modelId="{26937630-8330-4D9B-8CAF-8EB5342023B3}" type="parTrans" cxnId="{D18FF2A8-76B2-4403-AC48-A9D1C194CBA9}">
      <dgm:prSet/>
      <dgm:spPr/>
      <dgm:t>
        <a:bodyPr/>
        <a:lstStyle/>
        <a:p>
          <a:endParaRPr lang="en-US"/>
        </a:p>
      </dgm:t>
    </dgm:pt>
    <dgm:pt modelId="{9E088CEC-2AAE-4916-A00D-8F1FAB5F6D67}" type="sibTrans" cxnId="{D18FF2A8-76B2-4403-AC48-A9D1C194CBA9}">
      <dgm:prSet/>
      <dgm:spPr/>
      <dgm:t>
        <a:bodyPr/>
        <a:lstStyle/>
        <a:p>
          <a:endParaRPr lang="en-US"/>
        </a:p>
      </dgm:t>
    </dgm:pt>
    <dgm:pt modelId="{6C568500-EF05-4009-8A77-4FD507614369}">
      <dgm:prSet phldrT="[Text]"/>
      <dgm:spPr/>
      <dgm:t>
        <a:bodyPr/>
        <a:lstStyle/>
        <a:p>
          <a:r>
            <a:rPr lang="en-US" dirty="0"/>
            <a:t>Ocean Model</a:t>
          </a:r>
        </a:p>
      </dgm:t>
    </dgm:pt>
    <dgm:pt modelId="{EE446FC1-EB61-4727-BA42-2DBA76092488}" type="parTrans" cxnId="{E6D0E62A-3933-4C44-A1F1-5798BCA1F83B}">
      <dgm:prSet/>
      <dgm:spPr/>
      <dgm:t>
        <a:bodyPr/>
        <a:lstStyle/>
        <a:p>
          <a:endParaRPr lang="en-US"/>
        </a:p>
      </dgm:t>
    </dgm:pt>
    <dgm:pt modelId="{421DA13A-0E15-4353-AFE5-E08F26504140}" type="sibTrans" cxnId="{E6D0E62A-3933-4C44-A1F1-5798BCA1F83B}">
      <dgm:prSet/>
      <dgm:spPr/>
      <dgm:t>
        <a:bodyPr/>
        <a:lstStyle/>
        <a:p>
          <a:endParaRPr lang="en-US"/>
        </a:p>
      </dgm:t>
    </dgm:pt>
    <dgm:pt modelId="{850C5A11-8578-43B3-8BC4-BB29A2B0FD58}" type="pres">
      <dgm:prSet presAssocID="{CBD7F04C-A4D6-4D69-AF61-F01BB6825527}" presName="Name0" presStyleCnt="0">
        <dgm:presLayoutVars>
          <dgm:dir/>
          <dgm:animLvl val="lvl"/>
          <dgm:resizeHandles val="exact"/>
        </dgm:presLayoutVars>
      </dgm:prSet>
      <dgm:spPr/>
    </dgm:pt>
    <dgm:pt modelId="{F3284178-C8E0-41A8-A68F-1BEB85D3D1F1}" type="pres">
      <dgm:prSet presAssocID="{92BD62C7-5461-448B-A7C5-C0493BC1B3D4}" presName="composite" presStyleCnt="0"/>
      <dgm:spPr/>
    </dgm:pt>
    <dgm:pt modelId="{16F81048-C4EB-422B-B6F6-E51FEB6604C5}" type="pres">
      <dgm:prSet presAssocID="{92BD62C7-5461-448B-A7C5-C0493BC1B3D4}" presName="parTx" presStyleLbl="alignNode1" presStyleIdx="0" presStyleCnt="5">
        <dgm:presLayoutVars>
          <dgm:chMax val="0"/>
          <dgm:chPref val="0"/>
          <dgm:bulletEnabled val="1"/>
        </dgm:presLayoutVars>
      </dgm:prSet>
      <dgm:spPr/>
    </dgm:pt>
    <dgm:pt modelId="{F47C289C-5E07-4478-9742-D1950B798476}" type="pres">
      <dgm:prSet presAssocID="{92BD62C7-5461-448B-A7C5-C0493BC1B3D4}" presName="desTx" presStyleLbl="alignAccFollowNode1" presStyleIdx="0" presStyleCnt="5">
        <dgm:presLayoutVars>
          <dgm:bulletEnabled val="1"/>
        </dgm:presLayoutVars>
      </dgm:prSet>
      <dgm:spPr/>
    </dgm:pt>
    <dgm:pt modelId="{6601AF3F-A03F-4DE0-B654-30BB65B4AD8A}" type="pres">
      <dgm:prSet presAssocID="{0D47B93B-C89C-4FF4-B895-E7693BBC749D}" presName="space" presStyleCnt="0"/>
      <dgm:spPr/>
    </dgm:pt>
    <dgm:pt modelId="{21678ACC-6643-4662-AC02-76B4334C7A2A}" type="pres">
      <dgm:prSet presAssocID="{03792F4E-E18E-4AA2-BEB9-00CF9C9F84D5}" presName="composite" presStyleCnt="0"/>
      <dgm:spPr/>
    </dgm:pt>
    <dgm:pt modelId="{196E5CB7-C178-42FD-B64F-832F3F036707}" type="pres">
      <dgm:prSet presAssocID="{03792F4E-E18E-4AA2-BEB9-00CF9C9F84D5}" presName="parTx" presStyleLbl="alignNode1" presStyleIdx="1" presStyleCnt="5">
        <dgm:presLayoutVars>
          <dgm:chMax val="0"/>
          <dgm:chPref val="0"/>
          <dgm:bulletEnabled val="1"/>
        </dgm:presLayoutVars>
      </dgm:prSet>
      <dgm:spPr/>
    </dgm:pt>
    <dgm:pt modelId="{EA82C522-6EE0-4AAB-A4DB-4B1AF0332509}" type="pres">
      <dgm:prSet presAssocID="{03792F4E-E18E-4AA2-BEB9-00CF9C9F84D5}" presName="desTx" presStyleLbl="alignAccFollowNode1" presStyleIdx="1" presStyleCnt="5">
        <dgm:presLayoutVars>
          <dgm:bulletEnabled val="1"/>
        </dgm:presLayoutVars>
      </dgm:prSet>
      <dgm:spPr/>
    </dgm:pt>
    <dgm:pt modelId="{40345105-863C-4C1F-B73D-16E18302BD12}" type="pres">
      <dgm:prSet presAssocID="{23F42A32-65CA-42BE-8DE8-8B0DA37824DE}" presName="space" presStyleCnt="0"/>
      <dgm:spPr/>
    </dgm:pt>
    <dgm:pt modelId="{02164706-9B1A-4867-B96D-1A3145EFDDEA}" type="pres">
      <dgm:prSet presAssocID="{0F2835DB-F8C6-4233-9120-237C8925EFC4}" presName="composite" presStyleCnt="0"/>
      <dgm:spPr/>
    </dgm:pt>
    <dgm:pt modelId="{0DB19C7B-35BC-42B8-9D0B-B504BB477D62}" type="pres">
      <dgm:prSet presAssocID="{0F2835DB-F8C6-4233-9120-237C8925EFC4}" presName="parTx" presStyleLbl="alignNode1" presStyleIdx="2" presStyleCnt="5">
        <dgm:presLayoutVars>
          <dgm:chMax val="0"/>
          <dgm:chPref val="0"/>
          <dgm:bulletEnabled val="1"/>
        </dgm:presLayoutVars>
      </dgm:prSet>
      <dgm:spPr/>
    </dgm:pt>
    <dgm:pt modelId="{8887141F-9B6C-457E-97AE-89C507D740C1}" type="pres">
      <dgm:prSet presAssocID="{0F2835DB-F8C6-4233-9120-237C8925EFC4}" presName="desTx" presStyleLbl="alignAccFollowNode1" presStyleIdx="2" presStyleCnt="5">
        <dgm:presLayoutVars>
          <dgm:bulletEnabled val="1"/>
        </dgm:presLayoutVars>
      </dgm:prSet>
      <dgm:spPr/>
    </dgm:pt>
    <dgm:pt modelId="{5875D94F-DCA0-4648-8080-52487D22E4FB}" type="pres">
      <dgm:prSet presAssocID="{D9B3C6D6-2347-4BE7-8508-32C28958EF20}" presName="space" presStyleCnt="0"/>
      <dgm:spPr/>
    </dgm:pt>
    <dgm:pt modelId="{F63DBC88-06D4-4041-966D-E70167D083C7}" type="pres">
      <dgm:prSet presAssocID="{62E162EB-07DE-4ED1-AA10-FD630FA1B635}" presName="composite" presStyleCnt="0"/>
      <dgm:spPr/>
    </dgm:pt>
    <dgm:pt modelId="{E40B7BE2-5972-409B-A09B-EFEA16699EBD}" type="pres">
      <dgm:prSet presAssocID="{62E162EB-07DE-4ED1-AA10-FD630FA1B635}" presName="parTx" presStyleLbl="alignNode1" presStyleIdx="3" presStyleCnt="5">
        <dgm:presLayoutVars>
          <dgm:chMax val="0"/>
          <dgm:chPref val="0"/>
          <dgm:bulletEnabled val="1"/>
        </dgm:presLayoutVars>
      </dgm:prSet>
      <dgm:spPr/>
    </dgm:pt>
    <dgm:pt modelId="{BC1F479D-3188-4A17-8342-3E9EC448155C}" type="pres">
      <dgm:prSet presAssocID="{62E162EB-07DE-4ED1-AA10-FD630FA1B635}" presName="desTx" presStyleLbl="alignAccFollowNode1" presStyleIdx="3" presStyleCnt="5">
        <dgm:presLayoutVars>
          <dgm:bulletEnabled val="1"/>
        </dgm:presLayoutVars>
      </dgm:prSet>
      <dgm:spPr/>
    </dgm:pt>
    <dgm:pt modelId="{E1921305-9643-42A9-BCBA-17A0DD59A815}" type="pres">
      <dgm:prSet presAssocID="{E29C8D7A-1EE0-41BB-A98A-0E63DB460504}" presName="space" presStyleCnt="0"/>
      <dgm:spPr/>
    </dgm:pt>
    <dgm:pt modelId="{EB7C966E-1AF1-4D0C-AAD1-660D0ECFCCCF}" type="pres">
      <dgm:prSet presAssocID="{57869A3A-80D6-44C6-91B6-7A72A0EAC282}" presName="composite" presStyleCnt="0"/>
      <dgm:spPr/>
    </dgm:pt>
    <dgm:pt modelId="{5C8FD715-DE80-408A-83E6-E35242400B6A}" type="pres">
      <dgm:prSet presAssocID="{57869A3A-80D6-44C6-91B6-7A72A0EAC282}" presName="parTx" presStyleLbl="alignNode1" presStyleIdx="4" presStyleCnt="5">
        <dgm:presLayoutVars>
          <dgm:chMax val="0"/>
          <dgm:chPref val="0"/>
          <dgm:bulletEnabled val="1"/>
        </dgm:presLayoutVars>
      </dgm:prSet>
      <dgm:spPr/>
    </dgm:pt>
    <dgm:pt modelId="{D27A4CFB-F5F3-4612-892B-F52A75EF0078}" type="pres">
      <dgm:prSet presAssocID="{57869A3A-80D6-44C6-91B6-7A72A0EAC282}" presName="desTx" presStyleLbl="alignAccFollowNode1" presStyleIdx="4" presStyleCnt="5">
        <dgm:presLayoutVars>
          <dgm:bulletEnabled val="1"/>
        </dgm:presLayoutVars>
      </dgm:prSet>
      <dgm:spPr/>
    </dgm:pt>
  </dgm:ptLst>
  <dgm:cxnLst>
    <dgm:cxn modelId="{9981C0C2-6CAE-4CC5-AF7D-80652905DF0A}" srcId="{0F2835DB-F8C6-4233-9120-237C8925EFC4}" destId="{936FF726-A3BE-4160-898E-4F8F640C5918}" srcOrd="2" destOrd="0" parTransId="{A16C74E1-4846-43DD-8204-C4D7DF8B5403}" sibTransId="{2FEB7DAF-0A84-411C-9B1B-D16F17EEA74A}"/>
    <dgm:cxn modelId="{F6996A4C-C4D5-49B7-9489-1BF6E0E02925}" type="presOf" srcId="{5E5EDD1C-BC07-4935-BA31-897732C811B5}" destId="{EA82C522-6EE0-4AAB-A4DB-4B1AF0332509}" srcOrd="0" destOrd="1" presId="urn:microsoft.com/office/officeart/2005/8/layout/hList1"/>
    <dgm:cxn modelId="{C9D0F475-75D2-49C0-AEF6-023541D2D1EF}" type="presOf" srcId="{160CA2B6-A704-4ECB-A87F-7F72011C2E32}" destId="{D27A4CFB-F5F3-4612-892B-F52A75EF0078}" srcOrd="0" destOrd="0" presId="urn:microsoft.com/office/officeart/2005/8/layout/hList1"/>
    <dgm:cxn modelId="{1D7DF81D-C751-409C-8878-0D9DE30F6E83}" srcId="{03792F4E-E18E-4AA2-BEB9-00CF9C9F84D5}" destId="{2E193830-2B00-4B8F-AC21-BB4E39C0D038}" srcOrd="0" destOrd="0" parTransId="{06B2BBA3-8D9B-4B8E-B062-72DEB3F6E5AA}" sibTransId="{E35F0DD1-C759-4BF2-B59F-97EFEB4B0035}"/>
    <dgm:cxn modelId="{27330B69-EACB-4502-8F1A-DA02D78B1329}" srcId="{92BD62C7-5461-448B-A7C5-C0493BC1B3D4}" destId="{5E1AC3D2-7849-4DF6-B42C-C3348AA861D3}" srcOrd="0" destOrd="0" parTransId="{273AD32B-D2CA-4B14-9402-0691F6F8859F}" sibTransId="{6047D699-1219-4D1E-A83D-C1570AF0D937}"/>
    <dgm:cxn modelId="{8A8BF617-1BDD-4492-8E1B-FD360D451872}" type="presOf" srcId="{92BD62C7-5461-448B-A7C5-C0493BC1B3D4}" destId="{16F81048-C4EB-422B-B6F6-E51FEB6604C5}" srcOrd="0" destOrd="0" presId="urn:microsoft.com/office/officeart/2005/8/layout/hList1"/>
    <dgm:cxn modelId="{F395AAC9-79C1-4443-AFC0-4EAF81BD86DE}" type="presOf" srcId="{0F2835DB-F8C6-4233-9120-237C8925EFC4}" destId="{0DB19C7B-35BC-42B8-9D0B-B504BB477D62}" srcOrd="0" destOrd="0" presId="urn:microsoft.com/office/officeart/2005/8/layout/hList1"/>
    <dgm:cxn modelId="{A9F8C667-A8F5-4342-AC79-1456E4E8D888}" type="presOf" srcId="{273B0239-0FBB-431F-8D4E-95314E1761A0}" destId="{8887141F-9B6C-457E-97AE-89C507D740C1}" srcOrd="0" destOrd="0" presId="urn:microsoft.com/office/officeart/2005/8/layout/hList1"/>
    <dgm:cxn modelId="{571C1536-7A0B-4925-9067-D579522C2CB6}" type="presOf" srcId="{FBE3B202-1C12-4BEB-910D-D0D22485D522}" destId="{8887141F-9B6C-457E-97AE-89C507D740C1}" srcOrd="0" destOrd="4" presId="urn:microsoft.com/office/officeart/2005/8/layout/hList1"/>
    <dgm:cxn modelId="{8072ED52-E447-443D-9FC6-CDD8042E6D30}" srcId="{62E162EB-07DE-4ED1-AA10-FD630FA1B635}" destId="{CE119353-4FBE-4219-A7E2-FD3087A3DB8C}" srcOrd="1" destOrd="0" parTransId="{6D122A28-ABD9-4F4A-90A3-B1AC4AD68F72}" sibTransId="{E1AAE129-4B09-4EC4-9247-29331F5C06EC}"/>
    <dgm:cxn modelId="{FFA48A97-A165-4C1F-A707-0C6099C9FE5B}" srcId="{CBD7F04C-A4D6-4D69-AF61-F01BB6825527}" destId="{0F2835DB-F8C6-4233-9120-237C8925EFC4}" srcOrd="2" destOrd="0" parTransId="{2846DBAE-0619-4F3D-B0F3-2FB031F9AF7E}" sibTransId="{D9B3C6D6-2347-4BE7-8508-32C28958EF20}"/>
    <dgm:cxn modelId="{061CA679-C666-4F05-B998-DB3708AD7841}" srcId="{92BD62C7-5461-448B-A7C5-C0493BC1B3D4}" destId="{A0AF25B6-F5F2-444A-BD05-E778F6E12365}" srcOrd="1" destOrd="0" parTransId="{2C864C08-8D42-432C-AE7F-E3CB01D0117C}" sibTransId="{FD996BA3-0B33-46FF-B624-F1F9269E4BD6}"/>
    <dgm:cxn modelId="{6BF972F2-02F0-40CA-BC72-C41AB726A82D}" type="presOf" srcId="{936FF726-A3BE-4160-898E-4F8F640C5918}" destId="{8887141F-9B6C-457E-97AE-89C507D740C1}" srcOrd="0" destOrd="2" presId="urn:microsoft.com/office/officeart/2005/8/layout/hList1"/>
    <dgm:cxn modelId="{EAB45DEB-6E50-4CF3-9FDB-208C2003866D}" type="presOf" srcId="{2E329236-EF73-458C-9302-BC5A5469FFA6}" destId="{F47C289C-5E07-4478-9742-D1950B798476}" srcOrd="0" destOrd="3" presId="urn:microsoft.com/office/officeart/2005/8/layout/hList1"/>
    <dgm:cxn modelId="{4CC0C95C-3767-47D6-B28B-2D0D716FDD3B}" srcId="{CBD7F04C-A4D6-4D69-AF61-F01BB6825527}" destId="{62E162EB-07DE-4ED1-AA10-FD630FA1B635}" srcOrd="3" destOrd="0" parTransId="{5D1EB34D-97D4-41F6-BD0B-143488ABC6E9}" sibTransId="{E29C8D7A-1EE0-41BB-A98A-0E63DB460504}"/>
    <dgm:cxn modelId="{68120B9A-1E07-4361-A314-D2D73285F9AA}" type="presOf" srcId="{D70C3B5F-D420-4D36-8FAB-4CB20859BB37}" destId="{8887141F-9B6C-457E-97AE-89C507D740C1}" srcOrd="0" destOrd="1" presId="urn:microsoft.com/office/officeart/2005/8/layout/hList1"/>
    <dgm:cxn modelId="{1F4173B0-60E6-4BBB-96C9-C4FD4488D594}" type="presOf" srcId="{2C439C12-4AEE-4F8A-ACE4-CD63F7819ED5}" destId="{8887141F-9B6C-457E-97AE-89C507D740C1}" srcOrd="0" destOrd="3" presId="urn:microsoft.com/office/officeart/2005/8/layout/hList1"/>
    <dgm:cxn modelId="{A3E62394-1026-4E68-A628-D910235A94D0}" srcId="{03792F4E-E18E-4AA2-BEB9-00CF9C9F84D5}" destId="{5E5EDD1C-BC07-4935-BA31-897732C811B5}" srcOrd="1" destOrd="0" parTransId="{EBF5267F-CC87-4FED-AA40-D7380FF2B5E8}" sibTransId="{1371306E-BBF4-4F99-A0E5-1709B5522815}"/>
    <dgm:cxn modelId="{413C84A1-0DE3-4AB3-B4B5-8CDAD74DE219}" type="presOf" srcId="{6C568500-EF05-4009-8A77-4FD507614369}" destId="{D27A4CFB-F5F3-4612-892B-F52A75EF0078}" srcOrd="0" destOrd="1" presId="urn:microsoft.com/office/officeart/2005/8/layout/hList1"/>
    <dgm:cxn modelId="{D6623D94-8FD9-4EB2-87FB-350E086FB8D7}" type="presOf" srcId="{A0F462F4-F014-48B8-9FC4-E262CE2CEEB2}" destId="{BC1F479D-3188-4A17-8342-3E9EC448155C}" srcOrd="0" destOrd="0" presId="urn:microsoft.com/office/officeart/2005/8/layout/hList1"/>
    <dgm:cxn modelId="{E6C9359B-CB8B-47E1-A76F-F33BA3C95179}" type="presOf" srcId="{5E1AC3D2-7849-4DF6-B42C-C3348AA861D3}" destId="{F47C289C-5E07-4478-9742-D1950B798476}" srcOrd="0" destOrd="0" presId="urn:microsoft.com/office/officeart/2005/8/layout/hList1"/>
    <dgm:cxn modelId="{34042352-F7D2-422A-A3D7-938BC5D2359D}" type="presOf" srcId="{DCCEFF49-9104-4232-8ECA-131F28FE5D30}" destId="{F47C289C-5E07-4478-9742-D1950B798476}" srcOrd="0" destOrd="2" presId="urn:microsoft.com/office/officeart/2005/8/layout/hList1"/>
    <dgm:cxn modelId="{B968BC93-4693-46F1-98AD-E2CB9959DBE3}" srcId="{0F2835DB-F8C6-4233-9120-237C8925EFC4}" destId="{2C439C12-4AEE-4F8A-ACE4-CD63F7819ED5}" srcOrd="3" destOrd="0" parTransId="{919E9F0C-07AB-4D5D-999E-206A92DFAFFF}" sibTransId="{55A9E0DF-49DB-41E6-8FE9-F45C25FE60F0}"/>
    <dgm:cxn modelId="{ED3F8132-F3FA-418F-88A6-CE86CA584034}" type="presOf" srcId="{2E193830-2B00-4B8F-AC21-BB4E39C0D038}" destId="{EA82C522-6EE0-4AAB-A4DB-4B1AF0332509}" srcOrd="0" destOrd="0" presId="urn:microsoft.com/office/officeart/2005/8/layout/hList1"/>
    <dgm:cxn modelId="{E6D0E62A-3933-4C44-A1F1-5798BCA1F83B}" srcId="{57869A3A-80D6-44C6-91B6-7A72A0EAC282}" destId="{6C568500-EF05-4009-8A77-4FD507614369}" srcOrd="1" destOrd="0" parTransId="{EE446FC1-EB61-4727-BA42-2DBA76092488}" sibTransId="{421DA13A-0E15-4353-AFE5-E08F26504140}"/>
    <dgm:cxn modelId="{F88615F8-12EF-43C2-9258-1335CA4DF4CC}" type="presOf" srcId="{CBD7F04C-A4D6-4D69-AF61-F01BB6825527}" destId="{850C5A11-8578-43B3-8BC4-BB29A2B0FD58}" srcOrd="0" destOrd="0" presId="urn:microsoft.com/office/officeart/2005/8/layout/hList1"/>
    <dgm:cxn modelId="{0FCFAEC4-FD20-4629-B093-41BE6FEF6CA3}" srcId="{0F2835DB-F8C6-4233-9120-237C8925EFC4}" destId="{D70C3B5F-D420-4D36-8FAB-4CB20859BB37}" srcOrd="1" destOrd="0" parTransId="{1A45322D-DF79-4687-849E-3C0C4B8651EC}" sibTransId="{B20C74C8-328A-40D3-9DFC-24BA79E0479C}"/>
    <dgm:cxn modelId="{8434138F-C904-4053-B549-1109167D5999}" srcId="{0F2835DB-F8C6-4233-9120-237C8925EFC4}" destId="{FBE3B202-1C12-4BEB-910D-D0D22485D522}" srcOrd="4" destOrd="0" parTransId="{60834178-A7C8-4C15-8C56-4111342388BD}" sibTransId="{99F3D60F-B423-49EE-959A-ABFA3CE73468}"/>
    <dgm:cxn modelId="{92CDF0EF-4EF6-419B-B04D-2FCE89B5295A}" type="presOf" srcId="{03792F4E-E18E-4AA2-BEB9-00CF9C9F84D5}" destId="{196E5CB7-C178-42FD-B64F-832F3F036707}" srcOrd="0" destOrd="0" presId="urn:microsoft.com/office/officeart/2005/8/layout/hList1"/>
    <dgm:cxn modelId="{CFC1C062-CAD7-4C76-951C-6D0B4A3B0EAD}" srcId="{0F2835DB-F8C6-4233-9120-237C8925EFC4}" destId="{FCB7CF53-1122-42D3-982A-9BEF1CD902E1}" srcOrd="5" destOrd="0" parTransId="{08C513EB-D059-4F17-86D9-ECE53CA2E3EC}" sibTransId="{42B9A953-231E-47FF-ABE6-B5FF26C3C273}"/>
    <dgm:cxn modelId="{0111855F-8F2C-43D6-A4EA-153C92616D41}" type="presOf" srcId="{FCB7CF53-1122-42D3-982A-9BEF1CD902E1}" destId="{8887141F-9B6C-457E-97AE-89C507D740C1}" srcOrd="0" destOrd="5" presId="urn:microsoft.com/office/officeart/2005/8/layout/hList1"/>
    <dgm:cxn modelId="{0C550A50-240D-4B6C-B7D0-39ED9B5EADA3}" srcId="{CBD7F04C-A4D6-4D69-AF61-F01BB6825527}" destId="{57869A3A-80D6-44C6-91B6-7A72A0EAC282}" srcOrd="4" destOrd="0" parTransId="{476CF17A-907B-4296-9F23-1CD4C34EBA8B}" sibTransId="{0A0505AA-EBA5-4FBF-920A-FA342A3B3D79}"/>
    <dgm:cxn modelId="{B8FC6615-AC9F-4CCC-BEB9-9DEDF3112E0C}" srcId="{92BD62C7-5461-448B-A7C5-C0493BC1B3D4}" destId="{2E329236-EF73-458C-9302-BC5A5469FFA6}" srcOrd="3" destOrd="0" parTransId="{CD6F2D82-3E1D-42AB-BEC0-E98D4277E787}" sibTransId="{F5C1E450-491B-43A6-A55E-25E2583AA6D9}"/>
    <dgm:cxn modelId="{26B39CEC-5142-488E-9767-A1A15A94B0F2}" srcId="{92BD62C7-5461-448B-A7C5-C0493BC1B3D4}" destId="{DCCEFF49-9104-4232-8ECA-131F28FE5D30}" srcOrd="2" destOrd="0" parTransId="{9713B67D-74D6-43C2-906A-C7245B763F94}" sibTransId="{863587F7-76C4-4814-8783-B5D49C3F9DA2}"/>
    <dgm:cxn modelId="{CBCF0C48-527C-48B2-9022-D624E18E4539}" type="presOf" srcId="{A0AF25B6-F5F2-444A-BD05-E778F6E12365}" destId="{F47C289C-5E07-4478-9742-D1950B798476}" srcOrd="0" destOrd="1" presId="urn:microsoft.com/office/officeart/2005/8/layout/hList1"/>
    <dgm:cxn modelId="{1DAFF3D9-B999-410E-B8D1-4ED3B379EFFC}" srcId="{0F2835DB-F8C6-4233-9120-237C8925EFC4}" destId="{273B0239-0FBB-431F-8D4E-95314E1761A0}" srcOrd="0" destOrd="0" parTransId="{9EF07CC9-CEAE-4FB0-B581-E2360E364B7D}" sibTransId="{730019F4-236D-421C-BE4B-77724964C1E1}"/>
    <dgm:cxn modelId="{681F3189-1B2E-44F9-B193-44D4604D808B}" type="presOf" srcId="{6AE7704B-9E99-4BDA-895A-79092030BC42}" destId="{8887141F-9B6C-457E-97AE-89C507D740C1}" srcOrd="0" destOrd="6" presId="urn:microsoft.com/office/officeart/2005/8/layout/hList1"/>
    <dgm:cxn modelId="{D18FF2A8-76B2-4403-AC48-A9D1C194CBA9}" srcId="{57869A3A-80D6-44C6-91B6-7A72A0EAC282}" destId="{160CA2B6-A704-4ECB-A87F-7F72011C2E32}" srcOrd="0" destOrd="0" parTransId="{26937630-8330-4D9B-8CAF-8EB5342023B3}" sibTransId="{9E088CEC-2AAE-4916-A00D-8F1FAB5F6D67}"/>
    <dgm:cxn modelId="{351E9D19-761B-4EDC-A5CA-0F52CD86C35D}" srcId="{0F2835DB-F8C6-4233-9120-237C8925EFC4}" destId="{6AE7704B-9E99-4BDA-895A-79092030BC42}" srcOrd="6" destOrd="0" parTransId="{F1879DC1-F8D7-4B5C-924E-0197B487E450}" sibTransId="{3173D913-4EA6-4F03-BAEB-97584C24042E}"/>
    <dgm:cxn modelId="{4CBFD1FC-B720-4BFD-B7AB-4C27C84DDEEA}" type="presOf" srcId="{62E162EB-07DE-4ED1-AA10-FD630FA1B635}" destId="{E40B7BE2-5972-409B-A09B-EFEA16699EBD}" srcOrd="0" destOrd="0" presId="urn:microsoft.com/office/officeart/2005/8/layout/hList1"/>
    <dgm:cxn modelId="{E6263911-1F16-4B3A-A7FD-87F6A6C9BD54}" srcId="{CBD7F04C-A4D6-4D69-AF61-F01BB6825527}" destId="{03792F4E-E18E-4AA2-BEB9-00CF9C9F84D5}" srcOrd="1" destOrd="0" parTransId="{46B3AABA-76D7-4244-B50A-E304B86F3118}" sibTransId="{23F42A32-65CA-42BE-8DE8-8B0DA37824DE}"/>
    <dgm:cxn modelId="{E9B12E11-C40C-4C45-B78C-ABA993675838}" type="presOf" srcId="{57869A3A-80D6-44C6-91B6-7A72A0EAC282}" destId="{5C8FD715-DE80-408A-83E6-E35242400B6A}" srcOrd="0" destOrd="0" presId="urn:microsoft.com/office/officeart/2005/8/layout/hList1"/>
    <dgm:cxn modelId="{6CBDDE4D-93DA-4708-B0B5-066CAF954C93}" type="presOf" srcId="{CE119353-4FBE-4219-A7E2-FD3087A3DB8C}" destId="{BC1F479D-3188-4A17-8342-3E9EC448155C}" srcOrd="0" destOrd="1" presId="urn:microsoft.com/office/officeart/2005/8/layout/hList1"/>
    <dgm:cxn modelId="{5E81BF0E-05C9-42EA-B48F-45181FA1C895}" srcId="{62E162EB-07DE-4ED1-AA10-FD630FA1B635}" destId="{A0F462F4-F014-48B8-9FC4-E262CE2CEEB2}" srcOrd="0" destOrd="0" parTransId="{86BAEF63-CE11-4A21-AC93-ECCE61363719}" sibTransId="{44769068-DE86-4DB5-A311-8F7F3DB9BDC5}"/>
    <dgm:cxn modelId="{8FD1F2F3-3206-4039-AA9D-F4B431101FA2}" srcId="{CBD7F04C-A4D6-4D69-AF61-F01BB6825527}" destId="{92BD62C7-5461-448B-A7C5-C0493BC1B3D4}" srcOrd="0" destOrd="0" parTransId="{C9080E04-A80E-4077-99B5-DE1A353E6F12}" sibTransId="{0D47B93B-C89C-4FF4-B895-E7693BBC749D}"/>
    <dgm:cxn modelId="{B774A263-A2BC-456C-A2F7-EBDE49FE0743}" type="presParOf" srcId="{850C5A11-8578-43B3-8BC4-BB29A2B0FD58}" destId="{F3284178-C8E0-41A8-A68F-1BEB85D3D1F1}" srcOrd="0" destOrd="0" presId="urn:microsoft.com/office/officeart/2005/8/layout/hList1"/>
    <dgm:cxn modelId="{A0A0BA56-9FC8-4B67-AE80-BA7C2A209435}" type="presParOf" srcId="{F3284178-C8E0-41A8-A68F-1BEB85D3D1F1}" destId="{16F81048-C4EB-422B-B6F6-E51FEB6604C5}" srcOrd="0" destOrd="0" presId="urn:microsoft.com/office/officeart/2005/8/layout/hList1"/>
    <dgm:cxn modelId="{9E6BED66-A6AA-4883-A1D5-9BA2AB8ADABC}" type="presParOf" srcId="{F3284178-C8E0-41A8-A68F-1BEB85D3D1F1}" destId="{F47C289C-5E07-4478-9742-D1950B798476}" srcOrd="1" destOrd="0" presId="urn:microsoft.com/office/officeart/2005/8/layout/hList1"/>
    <dgm:cxn modelId="{24CD487B-F1CD-4AF8-A39F-1408FEAFC9F2}" type="presParOf" srcId="{850C5A11-8578-43B3-8BC4-BB29A2B0FD58}" destId="{6601AF3F-A03F-4DE0-B654-30BB65B4AD8A}" srcOrd="1" destOrd="0" presId="urn:microsoft.com/office/officeart/2005/8/layout/hList1"/>
    <dgm:cxn modelId="{94A0AB1A-53C9-4482-8857-680ECE9D28FF}" type="presParOf" srcId="{850C5A11-8578-43B3-8BC4-BB29A2B0FD58}" destId="{21678ACC-6643-4662-AC02-76B4334C7A2A}" srcOrd="2" destOrd="0" presId="urn:microsoft.com/office/officeart/2005/8/layout/hList1"/>
    <dgm:cxn modelId="{62AC2A5D-9CA9-46BA-BE7E-85B6F5DD73FC}" type="presParOf" srcId="{21678ACC-6643-4662-AC02-76B4334C7A2A}" destId="{196E5CB7-C178-42FD-B64F-832F3F036707}" srcOrd="0" destOrd="0" presId="urn:microsoft.com/office/officeart/2005/8/layout/hList1"/>
    <dgm:cxn modelId="{7BC4E6ED-616A-417B-847A-75BBD493F4F9}" type="presParOf" srcId="{21678ACC-6643-4662-AC02-76B4334C7A2A}" destId="{EA82C522-6EE0-4AAB-A4DB-4B1AF0332509}" srcOrd="1" destOrd="0" presId="urn:microsoft.com/office/officeart/2005/8/layout/hList1"/>
    <dgm:cxn modelId="{D796ACD3-2CE5-4F94-A4E4-3B6D9050F29E}" type="presParOf" srcId="{850C5A11-8578-43B3-8BC4-BB29A2B0FD58}" destId="{40345105-863C-4C1F-B73D-16E18302BD12}" srcOrd="3" destOrd="0" presId="urn:microsoft.com/office/officeart/2005/8/layout/hList1"/>
    <dgm:cxn modelId="{6342F470-40D4-4D4B-8C97-9C387F2805E2}" type="presParOf" srcId="{850C5A11-8578-43B3-8BC4-BB29A2B0FD58}" destId="{02164706-9B1A-4867-B96D-1A3145EFDDEA}" srcOrd="4" destOrd="0" presId="urn:microsoft.com/office/officeart/2005/8/layout/hList1"/>
    <dgm:cxn modelId="{77305B39-D101-403B-B26B-3303EE6FC702}" type="presParOf" srcId="{02164706-9B1A-4867-B96D-1A3145EFDDEA}" destId="{0DB19C7B-35BC-42B8-9D0B-B504BB477D62}" srcOrd="0" destOrd="0" presId="urn:microsoft.com/office/officeart/2005/8/layout/hList1"/>
    <dgm:cxn modelId="{F3794551-E56F-4AD3-BFFF-5A15CE316934}" type="presParOf" srcId="{02164706-9B1A-4867-B96D-1A3145EFDDEA}" destId="{8887141F-9B6C-457E-97AE-89C507D740C1}" srcOrd="1" destOrd="0" presId="urn:microsoft.com/office/officeart/2005/8/layout/hList1"/>
    <dgm:cxn modelId="{BDCE7232-D031-45C1-BC31-056C2B04E6CE}" type="presParOf" srcId="{850C5A11-8578-43B3-8BC4-BB29A2B0FD58}" destId="{5875D94F-DCA0-4648-8080-52487D22E4FB}" srcOrd="5" destOrd="0" presId="urn:microsoft.com/office/officeart/2005/8/layout/hList1"/>
    <dgm:cxn modelId="{DA2FE24F-B43D-4740-B640-5E0FEB65482E}" type="presParOf" srcId="{850C5A11-8578-43B3-8BC4-BB29A2B0FD58}" destId="{F63DBC88-06D4-4041-966D-E70167D083C7}" srcOrd="6" destOrd="0" presId="urn:microsoft.com/office/officeart/2005/8/layout/hList1"/>
    <dgm:cxn modelId="{31F93D0D-AA75-4F1F-A2F2-7702B1006C8B}" type="presParOf" srcId="{F63DBC88-06D4-4041-966D-E70167D083C7}" destId="{E40B7BE2-5972-409B-A09B-EFEA16699EBD}" srcOrd="0" destOrd="0" presId="urn:microsoft.com/office/officeart/2005/8/layout/hList1"/>
    <dgm:cxn modelId="{6A9736E9-1E08-43CC-970F-C83E6B45881F}" type="presParOf" srcId="{F63DBC88-06D4-4041-966D-E70167D083C7}" destId="{BC1F479D-3188-4A17-8342-3E9EC448155C}" srcOrd="1" destOrd="0" presId="urn:microsoft.com/office/officeart/2005/8/layout/hList1"/>
    <dgm:cxn modelId="{C258C740-8FA8-46C1-BA86-4F995C3D4315}" type="presParOf" srcId="{850C5A11-8578-43B3-8BC4-BB29A2B0FD58}" destId="{E1921305-9643-42A9-BCBA-17A0DD59A815}" srcOrd="7" destOrd="0" presId="urn:microsoft.com/office/officeart/2005/8/layout/hList1"/>
    <dgm:cxn modelId="{ED3FF2B9-D9DB-4622-AA42-2A2AA96E700D}" type="presParOf" srcId="{850C5A11-8578-43B3-8BC4-BB29A2B0FD58}" destId="{EB7C966E-1AF1-4D0C-AAD1-660D0ECFCCCF}" srcOrd="8" destOrd="0" presId="urn:microsoft.com/office/officeart/2005/8/layout/hList1"/>
    <dgm:cxn modelId="{5E7ED823-4354-43F1-93D1-420571C5000C}" type="presParOf" srcId="{EB7C966E-1AF1-4D0C-AAD1-660D0ECFCCCF}" destId="{5C8FD715-DE80-408A-83E6-E35242400B6A}" srcOrd="0" destOrd="0" presId="urn:microsoft.com/office/officeart/2005/8/layout/hList1"/>
    <dgm:cxn modelId="{44D1BF99-D80F-4190-BA84-A50475218B7F}" type="presParOf" srcId="{EB7C966E-1AF1-4D0C-AAD1-660D0ECFCCCF}" destId="{D27A4CFB-F5F3-4612-892B-F52A75EF0078}"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BD7F04C-A4D6-4D69-AF61-F01BB6825527}" type="doc">
      <dgm:prSet loTypeId="urn:microsoft.com/office/officeart/2005/8/layout/hList1" loCatId="list" qsTypeId="urn:microsoft.com/office/officeart/2005/8/quickstyle/simple1" qsCatId="simple" csTypeId="urn:microsoft.com/office/officeart/2005/8/colors/colorful5" csCatId="colorful" phldr="1"/>
      <dgm:spPr/>
      <dgm:t>
        <a:bodyPr/>
        <a:lstStyle/>
        <a:p>
          <a:endParaRPr lang="en-US"/>
        </a:p>
      </dgm:t>
    </dgm:pt>
    <dgm:pt modelId="{92BD62C7-5461-448B-A7C5-C0493BC1B3D4}">
      <dgm:prSet phldrT="[Text]"/>
      <dgm:spPr/>
      <dgm:t>
        <a:bodyPr/>
        <a:lstStyle/>
        <a:p>
          <a:r>
            <a:rPr lang="en-US" dirty="0"/>
            <a:t>Convection</a:t>
          </a:r>
        </a:p>
      </dgm:t>
    </dgm:pt>
    <dgm:pt modelId="{C9080E04-A80E-4077-99B5-DE1A353E6F12}" type="parTrans" cxnId="{8FD1F2F3-3206-4039-AA9D-F4B431101FA2}">
      <dgm:prSet/>
      <dgm:spPr/>
      <dgm:t>
        <a:bodyPr/>
        <a:lstStyle/>
        <a:p>
          <a:endParaRPr lang="en-US"/>
        </a:p>
      </dgm:t>
    </dgm:pt>
    <dgm:pt modelId="{0D47B93B-C89C-4FF4-B895-E7693BBC749D}" type="sibTrans" cxnId="{8FD1F2F3-3206-4039-AA9D-F4B431101FA2}">
      <dgm:prSet/>
      <dgm:spPr/>
      <dgm:t>
        <a:bodyPr/>
        <a:lstStyle/>
        <a:p>
          <a:endParaRPr lang="en-US"/>
        </a:p>
      </dgm:t>
    </dgm:pt>
    <dgm:pt modelId="{03792F4E-E18E-4AA2-BEB9-00CF9C9F84D5}">
      <dgm:prSet phldrT="[Text]"/>
      <dgm:spPr/>
      <dgm:t>
        <a:bodyPr/>
        <a:lstStyle/>
        <a:p>
          <a:r>
            <a:rPr lang="en-US" dirty="0"/>
            <a:t>Dynamics</a:t>
          </a:r>
        </a:p>
      </dgm:t>
    </dgm:pt>
    <dgm:pt modelId="{46B3AABA-76D7-4244-B50A-E304B86F3118}" type="parTrans" cxnId="{E6263911-1F16-4B3A-A7FD-87F6A6C9BD54}">
      <dgm:prSet/>
      <dgm:spPr/>
      <dgm:t>
        <a:bodyPr/>
        <a:lstStyle/>
        <a:p>
          <a:endParaRPr lang="en-US"/>
        </a:p>
      </dgm:t>
    </dgm:pt>
    <dgm:pt modelId="{23F42A32-65CA-42BE-8DE8-8B0DA37824DE}" type="sibTrans" cxnId="{E6263911-1F16-4B3A-A7FD-87F6A6C9BD54}">
      <dgm:prSet/>
      <dgm:spPr/>
      <dgm:t>
        <a:bodyPr/>
        <a:lstStyle/>
        <a:p>
          <a:endParaRPr lang="en-US"/>
        </a:p>
      </dgm:t>
    </dgm:pt>
    <dgm:pt modelId="{0F2835DB-F8C6-4233-9120-237C8925EFC4}">
      <dgm:prSet phldrT="[Text]"/>
      <dgm:spPr/>
      <dgm:t>
        <a:bodyPr/>
        <a:lstStyle/>
        <a:p>
          <a:r>
            <a:rPr lang="en-US" dirty="0"/>
            <a:t>Radiation</a:t>
          </a:r>
        </a:p>
      </dgm:t>
    </dgm:pt>
    <dgm:pt modelId="{2846DBAE-0619-4F3D-B0F3-2FB031F9AF7E}" type="parTrans" cxnId="{FFA48A97-A165-4C1F-A707-0C6099C9FE5B}">
      <dgm:prSet/>
      <dgm:spPr/>
      <dgm:t>
        <a:bodyPr/>
        <a:lstStyle/>
        <a:p>
          <a:endParaRPr lang="en-US"/>
        </a:p>
      </dgm:t>
    </dgm:pt>
    <dgm:pt modelId="{D9B3C6D6-2347-4BE7-8508-32C28958EF20}" type="sibTrans" cxnId="{FFA48A97-A165-4C1F-A707-0C6099C9FE5B}">
      <dgm:prSet/>
      <dgm:spPr/>
      <dgm:t>
        <a:bodyPr/>
        <a:lstStyle/>
        <a:p>
          <a:endParaRPr lang="en-US"/>
        </a:p>
      </dgm:t>
    </dgm:pt>
    <dgm:pt modelId="{5E1AC3D2-7849-4DF6-B42C-C3348AA861D3}">
      <dgm:prSet/>
      <dgm:spPr/>
      <dgm:t>
        <a:bodyPr/>
        <a:lstStyle/>
        <a:p>
          <a:r>
            <a:rPr lang="en-US" dirty="0"/>
            <a:t>Zhang-McFarlane</a:t>
          </a:r>
        </a:p>
      </dgm:t>
    </dgm:pt>
    <dgm:pt modelId="{273AD32B-D2CA-4B14-9402-0691F6F8859F}" type="parTrans" cxnId="{27330B69-EACB-4502-8F1A-DA02D78B1329}">
      <dgm:prSet/>
      <dgm:spPr/>
      <dgm:t>
        <a:bodyPr/>
        <a:lstStyle/>
        <a:p>
          <a:endParaRPr lang="en-US"/>
        </a:p>
      </dgm:t>
    </dgm:pt>
    <dgm:pt modelId="{6047D699-1219-4D1E-A83D-C1570AF0D937}" type="sibTrans" cxnId="{27330B69-EACB-4502-8F1A-DA02D78B1329}">
      <dgm:prSet/>
      <dgm:spPr/>
      <dgm:t>
        <a:bodyPr/>
        <a:lstStyle/>
        <a:p>
          <a:endParaRPr lang="en-US"/>
        </a:p>
      </dgm:t>
    </dgm:pt>
    <dgm:pt modelId="{A0AF25B6-F5F2-444A-BD05-E778F6E12365}">
      <dgm:prSet/>
      <dgm:spPr/>
      <dgm:t>
        <a:bodyPr/>
        <a:lstStyle/>
        <a:p>
          <a:r>
            <a:rPr lang="en-US" dirty="0"/>
            <a:t>Emanuel</a:t>
          </a:r>
        </a:p>
      </dgm:t>
    </dgm:pt>
    <dgm:pt modelId="{2C864C08-8D42-432C-AE7F-E3CB01D0117C}" type="parTrans" cxnId="{061CA679-C666-4F05-B998-DB3708AD7841}">
      <dgm:prSet/>
      <dgm:spPr/>
      <dgm:t>
        <a:bodyPr/>
        <a:lstStyle/>
        <a:p>
          <a:endParaRPr lang="en-US"/>
        </a:p>
      </dgm:t>
    </dgm:pt>
    <dgm:pt modelId="{FD996BA3-0B33-46FF-B624-F1F9269E4BD6}" type="sibTrans" cxnId="{061CA679-C666-4F05-B998-DB3708AD7841}">
      <dgm:prSet/>
      <dgm:spPr/>
      <dgm:t>
        <a:bodyPr/>
        <a:lstStyle/>
        <a:p>
          <a:endParaRPr lang="en-US"/>
        </a:p>
      </dgm:t>
    </dgm:pt>
    <dgm:pt modelId="{DCCEFF49-9104-4232-8ECA-131F28FE5D30}">
      <dgm:prSet/>
      <dgm:spPr/>
      <dgm:t>
        <a:bodyPr/>
        <a:lstStyle/>
        <a:p>
          <a:r>
            <a:rPr lang="en-US" dirty="0"/>
            <a:t>Emanuel hard adjustment</a:t>
          </a:r>
        </a:p>
      </dgm:t>
    </dgm:pt>
    <dgm:pt modelId="{9713B67D-74D6-43C2-906A-C7245B763F94}" type="parTrans" cxnId="{26B39CEC-5142-488E-9767-A1A15A94B0F2}">
      <dgm:prSet/>
      <dgm:spPr/>
      <dgm:t>
        <a:bodyPr/>
        <a:lstStyle/>
        <a:p>
          <a:endParaRPr lang="en-US"/>
        </a:p>
      </dgm:t>
    </dgm:pt>
    <dgm:pt modelId="{863587F7-76C4-4814-8783-B5D49C3F9DA2}" type="sibTrans" cxnId="{26B39CEC-5142-488E-9767-A1A15A94B0F2}">
      <dgm:prSet/>
      <dgm:spPr/>
      <dgm:t>
        <a:bodyPr/>
        <a:lstStyle/>
        <a:p>
          <a:endParaRPr lang="en-US"/>
        </a:p>
      </dgm:t>
    </dgm:pt>
    <dgm:pt modelId="{2E329236-EF73-458C-9302-BC5A5469FFA6}">
      <dgm:prSet/>
      <dgm:spPr/>
      <dgm:t>
        <a:bodyPr/>
        <a:lstStyle/>
        <a:p>
          <a:r>
            <a:rPr lang="en-US" dirty="0"/>
            <a:t>Simplified Betts-Miller</a:t>
          </a:r>
        </a:p>
      </dgm:t>
    </dgm:pt>
    <dgm:pt modelId="{CD6F2D82-3E1D-42AB-BEC0-E98D4277E787}" type="parTrans" cxnId="{B8FC6615-AC9F-4CCC-BEB9-9DEDF3112E0C}">
      <dgm:prSet/>
      <dgm:spPr/>
      <dgm:t>
        <a:bodyPr/>
        <a:lstStyle/>
        <a:p>
          <a:endParaRPr lang="en-US"/>
        </a:p>
      </dgm:t>
    </dgm:pt>
    <dgm:pt modelId="{F5C1E450-491B-43A6-A55E-25E2583AA6D9}" type="sibTrans" cxnId="{B8FC6615-AC9F-4CCC-BEB9-9DEDF3112E0C}">
      <dgm:prSet/>
      <dgm:spPr/>
      <dgm:t>
        <a:bodyPr/>
        <a:lstStyle/>
        <a:p>
          <a:endParaRPr lang="en-US"/>
        </a:p>
      </dgm:t>
    </dgm:pt>
    <dgm:pt modelId="{2E193830-2B00-4B8F-AC21-BB4E39C0D038}">
      <dgm:prSet/>
      <dgm:spPr/>
      <dgm:t>
        <a:bodyPr/>
        <a:lstStyle/>
        <a:p>
          <a:r>
            <a:rPr lang="en-US" dirty="0"/>
            <a:t>Axisymmetric Dynamics</a:t>
          </a:r>
        </a:p>
      </dgm:t>
    </dgm:pt>
    <dgm:pt modelId="{06B2BBA3-8D9B-4B8E-B062-72DEB3F6E5AA}" type="parTrans" cxnId="{1D7DF81D-C751-409C-8878-0D9DE30F6E83}">
      <dgm:prSet/>
      <dgm:spPr/>
      <dgm:t>
        <a:bodyPr/>
        <a:lstStyle/>
        <a:p>
          <a:endParaRPr lang="en-US"/>
        </a:p>
      </dgm:t>
    </dgm:pt>
    <dgm:pt modelId="{E35F0DD1-C759-4BF2-B59F-97EFEB4B0035}" type="sibTrans" cxnId="{1D7DF81D-C751-409C-8878-0D9DE30F6E83}">
      <dgm:prSet/>
      <dgm:spPr/>
      <dgm:t>
        <a:bodyPr/>
        <a:lstStyle/>
        <a:p>
          <a:endParaRPr lang="en-US"/>
        </a:p>
      </dgm:t>
    </dgm:pt>
    <dgm:pt modelId="{5E5EDD1C-BC07-4935-BA31-897732C811B5}">
      <dgm:prSet/>
      <dgm:spPr/>
      <dgm:t>
        <a:bodyPr/>
        <a:lstStyle/>
        <a:p>
          <a:r>
            <a:rPr lang="en-US" dirty="0"/>
            <a:t>Two column Dynamics</a:t>
          </a:r>
        </a:p>
      </dgm:t>
    </dgm:pt>
    <dgm:pt modelId="{EBF5267F-CC87-4FED-AA40-D7380FF2B5E8}" type="parTrans" cxnId="{A3E62394-1026-4E68-A628-D910235A94D0}">
      <dgm:prSet/>
      <dgm:spPr/>
      <dgm:t>
        <a:bodyPr/>
        <a:lstStyle/>
        <a:p>
          <a:endParaRPr lang="en-US"/>
        </a:p>
      </dgm:t>
    </dgm:pt>
    <dgm:pt modelId="{1371306E-BBF4-4F99-A0E5-1709B5522815}" type="sibTrans" cxnId="{A3E62394-1026-4E68-A628-D910235A94D0}">
      <dgm:prSet/>
      <dgm:spPr/>
      <dgm:t>
        <a:bodyPr/>
        <a:lstStyle/>
        <a:p>
          <a:endParaRPr lang="en-US"/>
        </a:p>
      </dgm:t>
    </dgm:pt>
    <dgm:pt modelId="{273B0239-0FBB-431F-8D4E-95314E1761A0}">
      <dgm:prSet phldrT="[Text]"/>
      <dgm:spPr/>
      <dgm:t>
        <a:bodyPr/>
        <a:lstStyle/>
        <a:p>
          <a:r>
            <a:rPr lang="en-US" dirty="0"/>
            <a:t>Community Atmosphere Model 3</a:t>
          </a:r>
        </a:p>
      </dgm:t>
    </dgm:pt>
    <dgm:pt modelId="{9EF07CC9-CEAE-4FB0-B581-E2360E364B7D}" type="parTrans" cxnId="{1DAFF3D9-B999-410E-B8D1-4ED3B379EFFC}">
      <dgm:prSet/>
      <dgm:spPr/>
      <dgm:t>
        <a:bodyPr/>
        <a:lstStyle/>
        <a:p>
          <a:endParaRPr lang="en-US"/>
        </a:p>
      </dgm:t>
    </dgm:pt>
    <dgm:pt modelId="{730019F4-236D-421C-BE4B-77724964C1E1}" type="sibTrans" cxnId="{1DAFF3D9-B999-410E-B8D1-4ED3B379EFFC}">
      <dgm:prSet/>
      <dgm:spPr/>
      <dgm:t>
        <a:bodyPr/>
        <a:lstStyle/>
        <a:p>
          <a:endParaRPr lang="en-US"/>
        </a:p>
      </dgm:t>
    </dgm:pt>
    <dgm:pt modelId="{D70C3B5F-D420-4D36-8FAB-4CB20859BB37}">
      <dgm:prSet phldrT="[Text]"/>
      <dgm:spPr/>
      <dgm:t>
        <a:bodyPr/>
        <a:lstStyle/>
        <a:p>
          <a:r>
            <a:rPr lang="en-US" dirty="0"/>
            <a:t>CCM 3</a:t>
          </a:r>
        </a:p>
      </dgm:t>
    </dgm:pt>
    <dgm:pt modelId="{1A45322D-DF79-4687-849E-3C0C4B8651EC}" type="parTrans" cxnId="{0FCFAEC4-FD20-4629-B093-41BE6FEF6CA3}">
      <dgm:prSet/>
      <dgm:spPr/>
      <dgm:t>
        <a:bodyPr/>
        <a:lstStyle/>
        <a:p>
          <a:endParaRPr lang="en-US"/>
        </a:p>
      </dgm:t>
    </dgm:pt>
    <dgm:pt modelId="{B20C74C8-328A-40D3-9DFC-24BA79E0479C}" type="sibTrans" cxnId="{0FCFAEC4-FD20-4629-B093-41BE6FEF6CA3}">
      <dgm:prSet/>
      <dgm:spPr/>
      <dgm:t>
        <a:bodyPr/>
        <a:lstStyle/>
        <a:p>
          <a:endParaRPr lang="en-US"/>
        </a:p>
      </dgm:t>
    </dgm:pt>
    <dgm:pt modelId="{936FF726-A3BE-4160-898E-4F8F640C5918}">
      <dgm:prSet phldrT="[Text]"/>
      <dgm:spPr/>
      <dgm:t>
        <a:bodyPr/>
        <a:lstStyle/>
        <a:p>
          <a:r>
            <a:rPr lang="en-US" dirty="0"/>
            <a:t>Chou</a:t>
          </a:r>
        </a:p>
      </dgm:t>
    </dgm:pt>
    <dgm:pt modelId="{A16C74E1-4846-43DD-8204-C4D7DF8B5403}" type="parTrans" cxnId="{9981C0C2-6CAE-4CC5-AF7D-80652905DF0A}">
      <dgm:prSet/>
      <dgm:spPr/>
      <dgm:t>
        <a:bodyPr/>
        <a:lstStyle/>
        <a:p>
          <a:endParaRPr lang="en-US"/>
        </a:p>
      </dgm:t>
    </dgm:pt>
    <dgm:pt modelId="{2FEB7DAF-0A84-411C-9B1B-D16F17EEA74A}" type="sibTrans" cxnId="{9981C0C2-6CAE-4CC5-AF7D-80652905DF0A}">
      <dgm:prSet/>
      <dgm:spPr/>
      <dgm:t>
        <a:bodyPr/>
        <a:lstStyle/>
        <a:p>
          <a:endParaRPr lang="en-US"/>
        </a:p>
      </dgm:t>
    </dgm:pt>
    <dgm:pt modelId="{2C439C12-4AEE-4F8A-ACE4-CD63F7819ED5}">
      <dgm:prSet phldrT="[Text]"/>
      <dgm:spPr/>
      <dgm:t>
        <a:bodyPr/>
        <a:lstStyle/>
        <a:p>
          <a:r>
            <a:rPr lang="en-US" dirty="0"/>
            <a:t>Grey Gas</a:t>
          </a:r>
        </a:p>
      </dgm:t>
    </dgm:pt>
    <dgm:pt modelId="{919E9F0C-07AB-4D5D-999E-206A92DFAFFF}" type="parTrans" cxnId="{B968BC93-4693-46F1-98AD-E2CB9959DBE3}">
      <dgm:prSet/>
      <dgm:spPr/>
      <dgm:t>
        <a:bodyPr/>
        <a:lstStyle/>
        <a:p>
          <a:endParaRPr lang="en-US"/>
        </a:p>
      </dgm:t>
    </dgm:pt>
    <dgm:pt modelId="{55A9E0DF-49DB-41E6-8FE9-F45C25FE60F0}" type="sibTrans" cxnId="{B968BC93-4693-46F1-98AD-E2CB9959DBE3}">
      <dgm:prSet/>
      <dgm:spPr/>
      <dgm:t>
        <a:bodyPr/>
        <a:lstStyle/>
        <a:p>
          <a:endParaRPr lang="en-US"/>
        </a:p>
      </dgm:t>
    </dgm:pt>
    <dgm:pt modelId="{FBE3B202-1C12-4BEB-910D-D0D22485D522}">
      <dgm:prSet phldrT="[Text]"/>
      <dgm:spPr/>
      <dgm:t>
        <a:bodyPr/>
        <a:lstStyle/>
        <a:p>
          <a:r>
            <a:rPr lang="en-US" dirty="0"/>
            <a:t>Rapid Radiative Transfer Model</a:t>
          </a:r>
        </a:p>
      </dgm:t>
    </dgm:pt>
    <dgm:pt modelId="{60834178-A7C8-4C15-8C56-4111342388BD}" type="parTrans" cxnId="{8434138F-C904-4053-B549-1109167D5999}">
      <dgm:prSet/>
      <dgm:spPr/>
      <dgm:t>
        <a:bodyPr/>
        <a:lstStyle/>
        <a:p>
          <a:endParaRPr lang="en-US"/>
        </a:p>
      </dgm:t>
    </dgm:pt>
    <dgm:pt modelId="{99F3D60F-B423-49EE-959A-ABFA3CE73468}" type="sibTrans" cxnId="{8434138F-C904-4053-B549-1109167D5999}">
      <dgm:prSet/>
      <dgm:spPr/>
      <dgm:t>
        <a:bodyPr/>
        <a:lstStyle/>
        <a:p>
          <a:endParaRPr lang="en-US"/>
        </a:p>
      </dgm:t>
    </dgm:pt>
    <dgm:pt modelId="{FCB7CF53-1122-42D3-982A-9BEF1CD902E1}">
      <dgm:prSet phldrT="[Text]"/>
      <dgm:spPr/>
      <dgm:t>
        <a:bodyPr/>
        <a:lstStyle/>
        <a:p>
          <a:r>
            <a:rPr lang="en-US" dirty="0"/>
            <a:t>Insolation</a:t>
          </a:r>
        </a:p>
      </dgm:t>
    </dgm:pt>
    <dgm:pt modelId="{08C513EB-D059-4F17-86D9-ECE53CA2E3EC}" type="parTrans" cxnId="{CFC1C062-CAD7-4C76-951C-6D0B4A3B0EAD}">
      <dgm:prSet/>
      <dgm:spPr/>
      <dgm:t>
        <a:bodyPr/>
        <a:lstStyle/>
        <a:p>
          <a:endParaRPr lang="en-US"/>
        </a:p>
      </dgm:t>
    </dgm:pt>
    <dgm:pt modelId="{42B9A953-231E-47FF-ABE6-B5FF26C3C273}" type="sibTrans" cxnId="{CFC1C062-CAD7-4C76-951C-6D0B4A3B0EAD}">
      <dgm:prSet/>
      <dgm:spPr/>
      <dgm:t>
        <a:bodyPr/>
        <a:lstStyle/>
        <a:p>
          <a:endParaRPr lang="en-US"/>
        </a:p>
      </dgm:t>
    </dgm:pt>
    <dgm:pt modelId="{6AE7704B-9E99-4BDA-895A-79092030BC42}">
      <dgm:prSet phldrT="[Text]"/>
      <dgm:spPr/>
      <dgm:t>
        <a:bodyPr/>
        <a:lstStyle/>
        <a:p>
          <a:r>
            <a:rPr lang="en-US" dirty="0"/>
            <a:t>Absorption by ozone</a:t>
          </a:r>
        </a:p>
      </dgm:t>
    </dgm:pt>
    <dgm:pt modelId="{F1879DC1-F8D7-4B5C-924E-0197B487E450}" type="parTrans" cxnId="{351E9D19-761B-4EDC-A5CA-0F52CD86C35D}">
      <dgm:prSet/>
      <dgm:spPr/>
      <dgm:t>
        <a:bodyPr/>
        <a:lstStyle/>
        <a:p>
          <a:endParaRPr lang="en-US"/>
        </a:p>
      </dgm:t>
    </dgm:pt>
    <dgm:pt modelId="{3173D913-4EA6-4F03-BAEB-97584C24042E}" type="sibTrans" cxnId="{351E9D19-761B-4EDC-A5CA-0F52CD86C35D}">
      <dgm:prSet/>
      <dgm:spPr/>
      <dgm:t>
        <a:bodyPr/>
        <a:lstStyle/>
        <a:p>
          <a:endParaRPr lang="en-US"/>
        </a:p>
      </dgm:t>
    </dgm:pt>
    <dgm:pt modelId="{62E162EB-07DE-4ED1-AA10-FD630FA1B635}">
      <dgm:prSet phldrT="[Text]"/>
      <dgm:spPr/>
      <dgm:t>
        <a:bodyPr/>
        <a:lstStyle/>
        <a:p>
          <a:r>
            <a:rPr lang="en-US" dirty="0"/>
            <a:t>Turbulence</a:t>
          </a:r>
        </a:p>
      </dgm:t>
    </dgm:pt>
    <dgm:pt modelId="{5D1EB34D-97D4-41F6-BD0B-143488ABC6E9}" type="parTrans" cxnId="{4CC0C95C-3767-47D6-B28B-2D0D716FDD3B}">
      <dgm:prSet/>
      <dgm:spPr/>
      <dgm:t>
        <a:bodyPr/>
        <a:lstStyle/>
        <a:p>
          <a:endParaRPr lang="en-US"/>
        </a:p>
      </dgm:t>
    </dgm:pt>
    <dgm:pt modelId="{E29C8D7A-1EE0-41BB-A98A-0E63DB460504}" type="sibTrans" cxnId="{4CC0C95C-3767-47D6-B28B-2D0D716FDD3B}">
      <dgm:prSet/>
      <dgm:spPr/>
      <dgm:t>
        <a:bodyPr/>
        <a:lstStyle/>
        <a:p>
          <a:endParaRPr lang="en-US"/>
        </a:p>
      </dgm:t>
    </dgm:pt>
    <dgm:pt modelId="{A0F462F4-F014-48B8-9FC4-E262CE2CEEB2}">
      <dgm:prSet phldrT="[Text]"/>
      <dgm:spPr/>
      <dgm:t>
        <a:bodyPr/>
        <a:lstStyle/>
        <a:p>
          <a:r>
            <a:rPr lang="en-US" dirty="0"/>
            <a:t>CCM3</a:t>
          </a:r>
        </a:p>
      </dgm:t>
    </dgm:pt>
    <dgm:pt modelId="{86BAEF63-CE11-4A21-AC93-ECCE61363719}" type="parTrans" cxnId="{5E81BF0E-05C9-42EA-B48F-45181FA1C895}">
      <dgm:prSet/>
      <dgm:spPr/>
      <dgm:t>
        <a:bodyPr/>
        <a:lstStyle/>
        <a:p>
          <a:endParaRPr lang="en-US"/>
        </a:p>
      </dgm:t>
    </dgm:pt>
    <dgm:pt modelId="{44769068-DE86-4DB5-A311-8F7F3DB9BDC5}" type="sibTrans" cxnId="{5E81BF0E-05C9-42EA-B48F-45181FA1C895}">
      <dgm:prSet/>
      <dgm:spPr/>
      <dgm:t>
        <a:bodyPr/>
        <a:lstStyle/>
        <a:p>
          <a:endParaRPr lang="en-US"/>
        </a:p>
      </dgm:t>
    </dgm:pt>
    <dgm:pt modelId="{CE119353-4FBE-4219-A7E2-FD3087A3DB8C}">
      <dgm:prSet phldrT="[Text]"/>
      <dgm:spPr/>
      <dgm:t>
        <a:bodyPr/>
        <a:lstStyle/>
        <a:p>
          <a:r>
            <a:rPr lang="en-US" dirty="0"/>
            <a:t>Simple</a:t>
          </a:r>
        </a:p>
      </dgm:t>
    </dgm:pt>
    <dgm:pt modelId="{6D122A28-ABD9-4F4A-90A3-B1AC4AD68F72}" type="parTrans" cxnId="{8072ED52-E447-443D-9FC6-CDD8042E6D30}">
      <dgm:prSet/>
      <dgm:spPr/>
      <dgm:t>
        <a:bodyPr/>
        <a:lstStyle/>
        <a:p>
          <a:endParaRPr lang="en-US"/>
        </a:p>
      </dgm:t>
    </dgm:pt>
    <dgm:pt modelId="{E1AAE129-4B09-4EC4-9247-29331F5C06EC}" type="sibTrans" cxnId="{8072ED52-E447-443D-9FC6-CDD8042E6D30}">
      <dgm:prSet/>
      <dgm:spPr/>
      <dgm:t>
        <a:bodyPr/>
        <a:lstStyle/>
        <a:p>
          <a:endParaRPr lang="en-US"/>
        </a:p>
      </dgm:t>
    </dgm:pt>
    <dgm:pt modelId="{57869A3A-80D6-44C6-91B6-7A72A0EAC282}">
      <dgm:prSet phldrT="[Text]"/>
      <dgm:spPr/>
      <dgm:t>
        <a:bodyPr/>
        <a:lstStyle/>
        <a:p>
          <a:r>
            <a:rPr lang="en-US" dirty="0"/>
            <a:t>Other Factors</a:t>
          </a:r>
        </a:p>
      </dgm:t>
    </dgm:pt>
    <dgm:pt modelId="{476CF17A-907B-4296-9F23-1CD4C34EBA8B}" type="parTrans" cxnId="{0C550A50-240D-4B6C-B7D0-39ED9B5EADA3}">
      <dgm:prSet/>
      <dgm:spPr/>
      <dgm:t>
        <a:bodyPr/>
        <a:lstStyle/>
        <a:p>
          <a:endParaRPr lang="en-US"/>
        </a:p>
      </dgm:t>
    </dgm:pt>
    <dgm:pt modelId="{0A0505AA-EBA5-4FBF-920A-FA342A3B3D79}" type="sibTrans" cxnId="{0C550A50-240D-4B6C-B7D0-39ED9B5EADA3}">
      <dgm:prSet/>
      <dgm:spPr/>
      <dgm:t>
        <a:bodyPr/>
        <a:lstStyle/>
        <a:p>
          <a:endParaRPr lang="en-US"/>
        </a:p>
      </dgm:t>
    </dgm:pt>
    <dgm:pt modelId="{160CA2B6-A704-4ECB-A87F-7F72011C2E32}">
      <dgm:prSet phldrT="[Text]"/>
      <dgm:spPr/>
      <dgm:t>
        <a:bodyPr/>
        <a:lstStyle/>
        <a:p>
          <a:r>
            <a:rPr lang="en-US" dirty="0"/>
            <a:t>Thermodynamics</a:t>
          </a:r>
        </a:p>
      </dgm:t>
    </dgm:pt>
    <dgm:pt modelId="{26937630-8330-4D9B-8CAF-8EB5342023B3}" type="parTrans" cxnId="{D18FF2A8-76B2-4403-AC48-A9D1C194CBA9}">
      <dgm:prSet/>
      <dgm:spPr/>
      <dgm:t>
        <a:bodyPr/>
        <a:lstStyle/>
        <a:p>
          <a:endParaRPr lang="en-US"/>
        </a:p>
      </dgm:t>
    </dgm:pt>
    <dgm:pt modelId="{9E088CEC-2AAE-4916-A00D-8F1FAB5F6D67}" type="sibTrans" cxnId="{D18FF2A8-76B2-4403-AC48-A9D1C194CBA9}">
      <dgm:prSet/>
      <dgm:spPr/>
      <dgm:t>
        <a:bodyPr/>
        <a:lstStyle/>
        <a:p>
          <a:endParaRPr lang="en-US"/>
        </a:p>
      </dgm:t>
    </dgm:pt>
    <dgm:pt modelId="{6C568500-EF05-4009-8A77-4FD507614369}">
      <dgm:prSet phldrT="[Text]"/>
      <dgm:spPr/>
      <dgm:t>
        <a:bodyPr/>
        <a:lstStyle/>
        <a:p>
          <a:r>
            <a:rPr lang="en-US" dirty="0"/>
            <a:t>Ocean Model</a:t>
          </a:r>
        </a:p>
      </dgm:t>
    </dgm:pt>
    <dgm:pt modelId="{EE446FC1-EB61-4727-BA42-2DBA76092488}" type="parTrans" cxnId="{E6D0E62A-3933-4C44-A1F1-5798BCA1F83B}">
      <dgm:prSet/>
      <dgm:spPr/>
      <dgm:t>
        <a:bodyPr/>
        <a:lstStyle/>
        <a:p>
          <a:endParaRPr lang="en-US"/>
        </a:p>
      </dgm:t>
    </dgm:pt>
    <dgm:pt modelId="{421DA13A-0E15-4353-AFE5-E08F26504140}" type="sibTrans" cxnId="{E6D0E62A-3933-4C44-A1F1-5798BCA1F83B}">
      <dgm:prSet/>
      <dgm:spPr/>
      <dgm:t>
        <a:bodyPr/>
        <a:lstStyle/>
        <a:p>
          <a:endParaRPr lang="en-US"/>
        </a:p>
      </dgm:t>
    </dgm:pt>
    <dgm:pt modelId="{850C5A11-8578-43B3-8BC4-BB29A2B0FD58}" type="pres">
      <dgm:prSet presAssocID="{CBD7F04C-A4D6-4D69-AF61-F01BB6825527}" presName="Name0" presStyleCnt="0">
        <dgm:presLayoutVars>
          <dgm:dir/>
          <dgm:animLvl val="lvl"/>
          <dgm:resizeHandles val="exact"/>
        </dgm:presLayoutVars>
      </dgm:prSet>
      <dgm:spPr/>
    </dgm:pt>
    <dgm:pt modelId="{F3284178-C8E0-41A8-A68F-1BEB85D3D1F1}" type="pres">
      <dgm:prSet presAssocID="{92BD62C7-5461-448B-A7C5-C0493BC1B3D4}" presName="composite" presStyleCnt="0"/>
      <dgm:spPr/>
    </dgm:pt>
    <dgm:pt modelId="{16F81048-C4EB-422B-B6F6-E51FEB6604C5}" type="pres">
      <dgm:prSet presAssocID="{92BD62C7-5461-448B-A7C5-C0493BC1B3D4}" presName="parTx" presStyleLbl="alignNode1" presStyleIdx="0" presStyleCnt="5">
        <dgm:presLayoutVars>
          <dgm:chMax val="0"/>
          <dgm:chPref val="0"/>
          <dgm:bulletEnabled val="1"/>
        </dgm:presLayoutVars>
      </dgm:prSet>
      <dgm:spPr/>
    </dgm:pt>
    <dgm:pt modelId="{F47C289C-5E07-4478-9742-D1950B798476}" type="pres">
      <dgm:prSet presAssocID="{92BD62C7-5461-448B-A7C5-C0493BC1B3D4}" presName="desTx" presStyleLbl="alignAccFollowNode1" presStyleIdx="0" presStyleCnt="5">
        <dgm:presLayoutVars>
          <dgm:bulletEnabled val="1"/>
        </dgm:presLayoutVars>
      </dgm:prSet>
      <dgm:spPr/>
    </dgm:pt>
    <dgm:pt modelId="{6601AF3F-A03F-4DE0-B654-30BB65B4AD8A}" type="pres">
      <dgm:prSet presAssocID="{0D47B93B-C89C-4FF4-B895-E7693BBC749D}" presName="space" presStyleCnt="0"/>
      <dgm:spPr/>
    </dgm:pt>
    <dgm:pt modelId="{21678ACC-6643-4662-AC02-76B4334C7A2A}" type="pres">
      <dgm:prSet presAssocID="{03792F4E-E18E-4AA2-BEB9-00CF9C9F84D5}" presName="composite" presStyleCnt="0"/>
      <dgm:spPr/>
    </dgm:pt>
    <dgm:pt modelId="{196E5CB7-C178-42FD-B64F-832F3F036707}" type="pres">
      <dgm:prSet presAssocID="{03792F4E-E18E-4AA2-BEB9-00CF9C9F84D5}" presName="parTx" presStyleLbl="alignNode1" presStyleIdx="1" presStyleCnt="5">
        <dgm:presLayoutVars>
          <dgm:chMax val="0"/>
          <dgm:chPref val="0"/>
          <dgm:bulletEnabled val="1"/>
        </dgm:presLayoutVars>
      </dgm:prSet>
      <dgm:spPr/>
    </dgm:pt>
    <dgm:pt modelId="{EA82C522-6EE0-4AAB-A4DB-4B1AF0332509}" type="pres">
      <dgm:prSet presAssocID="{03792F4E-E18E-4AA2-BEB9-00CF9C9F84D5}" presName="desTx" presStyleLbl="alignAccFollowNode1" presStyleIdx="1" presStyleCnt="5">
        <dgm:presLayoutVars>
          <dgm:bulletEnabled val="1"/>
        </dgm:presLayoutVars>
      </dgm:prSet>
      <dgm:spPr/>
    </dgm:pt>
    <dgm:pt modelId="{40345105-863C-4C1F-B73D-16E18302BD12}" type="pres">
      <dgm:prSet presAssocID="{23F42A32-65CA-42BE-8DE8-8B0DA37824DE}" presName="space" presStyleCnt="0"/>
      <dgm:spPr/>
    </dgm:pt>
    <dgm:pt modelId="{02164706-9B1A-4867-B96D-1A3145EFDDEA}" type="pres">
      <dgm:prSet presAssocID="{0F2835DB-F8C6-4233-9120-237C8925EFC4}" presName="composite" presStyleCnt="0"/>
      <dgm:spPr/>
    </dgm:pt>
    <dgm:pt modelId="{0DB19C7B-35BC-42B8-9D0B-B504BB477D62}" type="pres">
      <dgm:prSet presAssocID="{0F2835DB-F8C6-4233-9120-237C8925EFC4}" presName="parTx" presStyleLbl="alignNode1" presStyleIdx="2" presStyleCnt="5">
        <dgm:presLayoutVars>
          <dgm:chMax val="0"/>
          <dgm:chPref val="0"/>
          <dgm:bulletEnabled val="1"/>
        </dgm:presLayoutVars>
      </dgm:prSet>
      <dgm:spPr/>
    </dgm:pt>
    <dgm:pt modelId="{8887141F-9B6C-457E-97AE-89C507D740C1}" type="pres">
      <dgm:prSet presAssocID="{0F2835DB-F8C6-4233-9120-237C8925EFC4}" presName="desTx" presStyleLbl="alignAccFollowNode1" presStyleIdx="2" presStyleCnt="5">
        <dgm:presLayoutVars>
          <dgm:bulletEnabled val="1"/>
        </dgm:presLayoutVars>
      </dgm:prSet>
      <dgm:spPr/>
    </dgm:pt>
    <dgm:pt modelId="{5875D94F-DCA0-4648-8080-52487D22E4FB}" type="pres">
      <dgm:prSet presAssocID="{D9B3C6D6-2347-4BE7-8508-32C28958EF20}" presName="space" presStyleCnt="0"/>
      <dgm:spPr/>
    </dgm:pt>
    <dgm:pt modelId="{F63DBC88-06D4-4041-966D-E70167D083C7}" type="pres">
      <dgm:prSet presAssocID="{62E162EB-07DE-4ED1-AA10-FD630FA1B635}" presName="composite" presStyleCnt="0"/>
      <dgm:spPr/>
    </dgm:pt>
    <dgm:pt modelId="{E40B7BE2-5972-409B-A09B-EFEA16699EBD}" type="pres">
      <dgm:prSet presAssocID="{62E162EB-07DE-4ED1-AA10-FD630FA1B635}" presName="parTx" presStyleLbl="alignNode1" presStyleIdx="3" presStyleCnt="5">
        <dgm:presLayoutVars>
          <dgm:chMax val="0"/>
          <dgm:chPref val="0"/>
          <dgm:bulletEnabled val="1"/>
        </dgm:presLayoutVars>
      </dgm:prSet>
      <dgm:spPr/>
    </dgm:pt>
    <dgm:pt modelId="{BC1F479D-3188-4A17-8342-3E9EC448155C}" type="pres">
      <dgm:prSet presAssocID="{62E162EB-07DE-4ED1-AA10-FD630FA1B635}" presName="desTx" presStyleLbl="alignAccFollowNode1" presStyleIdx="3" presStyleCnt="5">
        <dgm:presLayoutVars>
          <dgm:bulletEnabled val="1"/>
        </dgm:presLayoutVars>
      </dgm:prSet>
      <dgm:spPr/>
    </dgm:pt>
    <dgm:pt modelId="{E1921305-9643-42A9-BCBA-17A0DD59A815}" type="pres">
      <dgm:prSet presAssocID="{E29C8D7A-1EE0-41BB-A98A-0E63DB460504}" presName="space" presStyleCnt="0"/>
      <dgm:spPr/>
    </dgm:pt>
    <dgm:pt modelId="{EB7C966E-1AF1-4D0C-AAD1-660D0ECFCCCF}" type="pres">
      <dgm:prSet presAssocID="{57869A3A-80D6-44C6-91B6-7A72A0EAC282}" presName="composite" presStyleCnt="0"/>
      <dgm:spPr/>
    </dgm:pt>
    <dgm:pt modelId="{5C8FD715-DE80-408A-83E6-E35242400B6A}" type="pres">
      <dgm:prSet presAssocID="{57869A3A-80D6-44C6-91B6-7A72A0EAC282}" presName="parTx" presStyleLbl="alignNode1" presStyleIdx="4" presStyleCnt="5">
        <dgm:presLayoutVars>
          <dgm:chMax val="0"/>
          <dgm:chPref val="0"/>
          <dgm:bulletEnabled val="1"/>
        </dgm:presLayoutVars>
      </dgm:prSet>
      <dgm:spPr/>
    </dgm:pt>
    <dgm:pt modelId="{D27A4CFB-F5F3-4612-892B-F52A75EF0078}" type="pres">
      <dgm:prSet presAssocID="{57869A3A-80D6-44C6-91B6-7A72A0EAC282}" presName="desTx" presStyleLbl="alignAccFollowNode1" presStyleIdx="4" presStyleCnt="5">
        <dgm:presLayoutVars>
          <dgm:bulletEnabled val="1"/>
        </dgm:presLayoutVars>
      </dgm:prSet>
      <dgm:spPr/>
    </dgm:pt>
  </dgm:ptLst>
  <dgm:cxnLst>
    <dgm:cxn modelId="{9981C0C2-6CAE-4CC5-AF7D-80652905DF0A}" srcId="{0F2835DB-F8C6-4233-9120-237C8925EFC4}" destId="{936FF726-A3BE-4160-898E-4F8F640C5918}" srcOrd="2" destOrd="0" parTransId="{A16C74E1-4846-43DD-8204-C4D7DF8B5403}" sibTransId="{2FEB7DAF-0A84-411C-9B1B-D16F17EEA74A}"/>
    <dgm:cxn modelId="{F6996A4C-C4D5-49B7-9489-1BF6E0E02925}" type="presOf" srcId="{5E5EDD1C-BC07-4935-BA31-897732C811B5}" destId="{EA82C522-6EE0-4AAB-A4DB-4B1AF0332509}" srcOrd="0" destOrd="1" presId="urn:microsoft.com/office/officeart/2005/8/layout/hList1"/>
    <dgm:cxn modelId="{C9D0F475-75D2-49C0-AEF6-023541D2D1EF}" type="presOf" srcId="{160CA2B6-A704-4ECB-A87F-7F72011C2E32}" destId="{D27A4CFB-F5F3-4612-892B-F52A75EF0078}" srcOrd="0" destOrd="0" presId="urn:microsoft.com/office/officeart/2005/8/layout/hList1"/>
    <dgm:cxn modelId="{1D7DF81D-C751-409C-8878-0D9DE30F6E83}" srcId="{03792F4E-E18E-4AA2-BEB9-00CF9C9F84D5}" destId="{2E193830-2B00-4B8F-AC21-BB4E39C0D038}" srcOrd="0" destOrd="0" parTransId="{06B2BBA3-8D9B-4B8E-B062-72DEB3F6E5AA}" sibTransId="{E35F0DD1-C759-4BF2-B59F-97EFEB4B0035}"/>
    <dgm:cxn modelId="{27330B69-EACB-4502-8F1A-DA02D78B1329}" srcId="{92BD62C7-5461-448B-A7C5-C0493BC1B3D4}" destId="{5E1AC3D2-7849-4DF6-B42C-C3348AA861D3}" srcOrd="0" destOrd="0" parTransId="{273AD32B-D2CA-4B14-9402-0691F6F8859F}" sibTransId="{6047D699-1219-4D1E-A83D-C1570AF0D937}"/>
    <dgm:cxn modelId="{8A8BF617-1BDD-4492-8E1B-FD360D451872}" type="presOf" srcId="{92BD62C7-5461-448B-A7C5-C0493BC1B3D4}" destId="{16F81048-C4EB-422B-B6F6-E51FEB6604C5}" srcOrd="0" destOrd="0" presId="urn:microsoft.com/office/officeart/2005/8/layout/hList1"/>
    <dgm:cxn modelId="{F395AAC9-79C1-4443-AFC0-4EAF81BD86DE}" type="presOf" srcId="{0F2835DB-F8C6-4233-9120-237C8925EFC4}" destId="{0DB19C7B-35BC-42B8-9D0B-B504BB477D62}" srcOrd="0" destOrd="0" presId="urn:microsoft.com/office/officeart/2005/8/layout/hList1"/>
    <dgm:cxn modelId="{A9F8C667-A8F5-4342-AC79-1456E4E8D888}" type="presOf" srcId="{273B0239-0FBB-431F-8D4E-95314E1761A0}" destId="{8887141F-9B6C-457E-97AE-89C507D740C1}" srcOrd="0" destOrd="0" presId="urn:microsoft.com/office/officeart/2005/8/layout/hList1"/>
    <dgm:cxn modelId="{571C1536-7A0B-4925-9067-D579522C2CB6}" type="presOf" srcId="{FBE3B202-1C12-4BEB-910D-D0D22485D522}" destId="{8887141F-9B6C-457E-97AE-89C507D740C1}" srcOrd="0" destOrd="4" presId="urn:microsoft.com/office/officeart/2005/8/layout/hList1"/>
    <dgm:cxn modelId="{8072ED52-E447-443D-9FC6-CDD8042E6D30}" srcId="{62E162EB-07DE-4ED1-AA10-FD630FA1B635}" destId="{CE119353-4FBE-4219-A7E2-FD3087A3DB8C}" srcOrd="1" destOrd="0" parTransId="{6D122A28-ABD9-4F4A-90A3-B1AC4AD68F72}" sibTransId="{E1AAE129-4B09-4EC4-9247-29331F5C06EC}"/>
    <dgm:cxn modelId="{FFA48A97-A165-4C1F-A707-0C6099C9FE5B}" srcId="{CBD7F04C-A4D6-4D69-AF61-F01BB6825527}" destId="{0F2835DB-F8C6-4233-9120-237C8925EFC4}" srcOrd="2" destOrd="0" parTransId="{2846DBAE-0619-4F3D-B0F3-2FB031F9AF7E}" sibTransId="{D9B3C6D6-2347-4BE7-8508-32C28958EF20}"/>
    <dgm:cxn modelId="{061CA679-C666-4F05-B998-DB3708AD7841}" srcId="{92BD62C7-5461-448B-A7C5-C0493BC1B3D4}" destId="{A0AF25B6-F5F2-444A-BD05-E778F6E12365}" srcOrd="1" destOrd="0" parTransId="{2C864C08-8D42-432C-AE7F-E3CB01D0117C}" sibTransId="{FD996BA3-0B33-46FF-B624-F1F9269E4BD6}"/>
    <dgm:cxn modelId="{6BF972F2-02F0-40CA-BC72-C41AB726A82D}" type="presOf" srcId="{936FF726-A3BE-4160-898E-4F8F640C5918}" destId="{8887141F-9B6C-457E-97AE-89C507D740C1}" srcOrd="0" destOrd="2" presId="urn:microsoft.com/office/officeart/2005/8/layout/hList1"/>
    <dgm:cxn modelId="{EAB45DEB-6E50-4CF3-9FDB-208C2003866D}" type="presOf" srcId="{2E329236-EF73-458C-9302-BC5A5469FFA6}" destId="{F47C289C-5E07-4478-9742-D1950B798476}" srcOrd="0" destOrd="3" presId="urn:microsoft.com/office/officeart/2005/8/layout/hList1"/>
    <dgm:cxn modelId="{4CC0C95C-3767-47D6-B28B-2D0D716FDD3B}" srcId="{CBD7F04C-A4D6-4D69-AF61-F01BB6825527}" destId="{62E162EB-07DE-4ED1-AA10-FD630FA1B635}" srcOrd="3" destOrd="0" parTransId="{5D1EB34D-97D4-41F6-BD0B-143488ABC6E9}" sibTransId="{E29C8D7A-1EE0-41BB-A98A-0E63DB460504}"/>
    <dgm:cxn modelId="{68120B9A-1E07-4361-A314-D2D73285F9AA}" type="presOf" srcId="{D70C3B5F-D420-4D36-8FAB-4CB20859BB37}" destId="{8887141F-9B6C-457E-97AE-89C507D740C1}" srcOrd="0" destOrd="1" presId="urn:microsoft.com/office/officeart/2005/8/layout/hList1"/>
    <dgm:cxn modelId="{1F4173B0-60E6-4BBB-96C9-C4FD4488D594}" type="presOf" srcId="{2C439C12-4AEE-4F8A-ACE4-CD63F7819ED5}" destId="{8887141F-9B6C-457E-97AE-89C507D740C1}" srcOrd="0" destOrd="3" presId="urn:microsoft.com/office/officeart/2005/8/layout/hList1"/>
    <dgm:cxn modelId="{A3E62394-1026-4E68-A628-D910235A94D0}" srcId="{03792F4E-E18E-4AA2-BEB9-00CF9C9F84D5}" destId="{5E5EDD1C-BC07-4935-BA31-897732C811B5}" srcOrd="1" destOrd="0" parTransId="{EBF5267F-CC87-4FED-AA40-D7380FF2B5E8}" sibTransId="{1371306E-BBF4-4F99-A0E5-1709B5522815}"/>
    <dgm:cxn modelId="{413C84A1-0DE3-4AB3-B4B5-8CDAD74DE219}" type="presOf" srcId="{6C568500-EF05-4009-8A77-4FD507614369}" destId="{D27A4CFB-F5F3-4612-892B-F52A75EF0078}" srcOrd="0" destOrd="1" presId="urn:microsoft.com/office/officeart/2005/8/layout/hList1"/>
    <dgm:cxn modelId="{D6623D94-8FD9-4EB2-87FB-350E086FB8D7}" type="presOf" srcId="{A0F462F4-F014-48B8-9FC4-E262CE2CEEB2}" destId="{BC1F479D-3188-4A17-8342-3E9EC448155C}" srcOrd="0" destOrd="0" presId="urn:microsoft.com/office/officeart/2005/8/layout/hList1"/>
    <dgm:cxn modelId="{E6C9359B-CB8B-47E1-A76F-F33BA3C95179}" type="presOf" srcId="{5E1AC3D2-7849-4DF6-B42C-C3348AA861D3}" destId="{F47C289C-5E07-4478-9742-D1950B798476}" srcOrd="0" destOrd="0" presId="urn:microsoft.com/office/officeart/2005/8/layout/hList1"/>
    <dgm:cxn modelId="{34042352-F7D2-422A-A3D7-938BC5D2359D}" type="presOf" srcId="{DCCEFF49-9104-4232-8ECA-131F28FE5D30}" destId="{F47C289C-5E07-4478-9742-D1950B798476}" srcOrd="0" destOrd="2" presId="urn:microsoft.com/office/officeart/2005/8/layout/hList1"/>
    <dgm:cxn modelId="{B968BC93-4693-46F1-98AD-E2CB9959DBE3}" srcId="{0F2835DB-F8C6-4233-9120-237C8925EFC4}" destId="{2C439C12-4AEE-4F8A-ACE4-CD63F7819ED5}" srcOrd="3" destOrd="0" parTransId="{919E9F0C-07AB-4D5D-999E-206A92DFAFFF}" sibTransId="{55A9E0DF-49DB-41E6-8FE9-F45C25FE60F0}"/>
    <dgm:cxn modelId="{ED3F8132-F3FA-418F-88A6-CE86CA584034}" type="presOf" srcId="{2E193830-2B00-4B8F-AC21-BB4E39C0D038}" destId="{EA82C522-6EE0-4AAB-A4DB-4B1AF0332509}" srcOrd="0" destOrd="0" presId="urn:microsoft.com/office/officeart/2005/8/layout/hList1"/>
    <dgm:cxn modelId="{E6D0E62A-3933-4C44-A1F1-5798BCA1F83B}" srcId="{57869A3A-80D6-44C6-91B6-7A72A0EAC282}" destId="{6C568500-EF05-4009-8A77-4FD507614369}" srcOrd="1" destOrd="0" parTransId="{EE446FC1-EB61-4727-BA42-2DBA76092488}" sibTransId="{421DA13A-0E15-4353-AFE5-E08F26504140}"/>
    <dgm:cxn modelId="{F88615F8-12EF-43C2-9258-1335CA4DF4CC}" type="presOf" srcId="{CBD7F04C-A4D6-4D69-AF61-F01BB6825527}" destId="{850C5A11-8578-43B3-8BC4-BB29A2B0FD58}" srcOrd="0" destOrd="0" presId="urn:microsoft.com/office/officeart/2005/8/layout/hList1"/>
    <dgm:cxn modelId="{0FCFAEC4-FD20-4629-B093-41BE6FEF6CA3}" srcId="{0F2835DB-F8C6-4233-9120-237C8925EFC4}" destId="{D70C3B5F-D420-4D36-8FAB-4CB20859BB37}" srcOrd="1" destOrd="0" parTransId="{1A45322D-DF79-4687-849E-3C0C4B8651EC}" sibTransId="{B20C74C8-328A-40D3-9DFC-24BA79E0479C}"/>
    <dgm:cxn modelId="{8434138F-C904-4053-B549-1109167D5999}" srcId="{0F2835DB-F8C6-4233-9120-237C8925EFC4}" destId="{FBE3B202-1C12-4BEB-910D-D0D22485D522}" srcOrd="4" destOrd="0" parTransId="{60834178-A7C8-4C15-8C56-4111342388BD}" sibTransId="{99F3D60F-B423-49EE-959A-ABFA3CE73468}"/>
    <dgm:cxn modelId="{92CDF0EF-4EF6-419B-B04D-2FCE89B5295A}" type="presOf" srcId="{03792F4E-E18E-4AA2-BEB9-00CF9C9F84D5}" destId="{196E5CB7-C178-42FD-B64F-832F3F036707}" srcOrd="0" destOrd="0" presId="urn:microsoft.com/office/officeart/2005/8/layout/hList1"/>
    <dgm:cxn modelId="{CFC1C062-CAD7-4C76-951C-6D0B4A3B0EAD}" srcId="{0F2835DB-F8C6-4233-9120-237C8925EFC4}" destId="{FCB7CF53-1122-42D3-982A-9BEF1CD902E1}" srcOrd="5" destOrd="0" parTransId="{08C513EB-D059-4F17-86D9-ECE53CA2E3EC}" sibTransId="{42B9A953-231E-47FF-ABE6-B5FF26C3C273}"/>
    <dgm:cxn modelId="{0111855F-8F2C-43D6-A4EA-153C92616D41}" type="presOf" srcId="{FCB7CF53-1122-42D3-982A-9BEF1CD902E1}" destId="{8887141F-9B6C-457E-97AE-89C507D740C1}" srcOrd="0" destOrd="5" presId="urn:microsoft.com/office/officeart/2005/8/layout/hList1"/>
    <dgm:cxn modelId="{0C550A50-240D-4B6C-B7D0-39ED9B5EADA3}" srcId="{CBD7F04C-A4D6-4D69-AF61-F01BB6825527}" destId="{57869A3A-80D6-44C6-91B6-7A72A0EAC282}" srcOrd="4" destOrd="0" parTransId="{476CF17A-907B-4296-9F23-1CD4C34EBA8B}" sibTransId="{0A0505AA-EBA5-4FBF-920A-FA342A3B3D79}"/>
    <dgm:cxn modelId="{B8FC6615-AC9F-4CCC-BEB9-9DEDF3112E0C}" srcId="{92BD62C7-5461-448B-A7C5-C0493BC1B3D4}" destId="{2E329236-EF73-458C-9302-BC5A5469FFA6}" srcOrd="3" destOrd="0" parTransId="{CD6F2D82-3E1D-42AB-BEC0-E98D4277E787}" sibTransId="{F5C1E450-491B-43A6-A55E-25E2583AA6D9}"/>
    <dgm:cxn modelId="{26B39CEC-5142-488E-9767-A1A15A94B0F2}" srcId="{92BD62C7-5461-448B-A7C5-C0493BC1B3D4}" destId="{DCCEFF49-9104-4232-8ECA-131F28FE5D30}" srcOrd="2" destOrd="0" parTransId="{9713B67D-74D6-43C2-906A-C7245B763F94}" sibTransId="{863587F7-76C4-4814-8783-B5D49C3F9DA2}"/>
    <dgm:cxn modelId="{CBCF0C48-527C-48B2-9022-D624E18E4539}" type="presOf" srcId="{A0AF25B6-F5F2-444A-BD05-E778F6E12365}" destId="{F47C289C-5E07-4478-9742-D1950B798476}" srcOrd="0" destOrd="1" presId="urn:microsoft.com/office/officeart/2005/8/layout/hList1"/>
    <dgm:cxn modelId="{1DAFF3D9-B999-410E-B8D1-4ED3B379EFFC}" srcId="{0F2835DB-F8C6-4233-9120-237C8925EFC4}" destId="{273B0239-0FBB-431F-8D4E-95314E1761A0}" srcOrd="0" destOrd="0" parTransId="{9EF07CC9-CEAE-4FB0-B581-E2360E364B7D}" sibTransId="{730019F4-236D-421C-BE4B-77724964C1E1}"/>
    <dgm:cxn modelId="{681F3189-1B2E-44F9-B193-44D4604D808B}" type="presOf" srcId="{6AE7704B-9E99-4BDA-895A-79092030BC42}" destId="{8887141F-9B6C-457E-97AE-89C507D740C1}" srcOrd="0" destOrd="6" presId="urn:microsoft.com/office/officeart/2005/8/layout/hList1"/>
    <dgm:cxn modelId="{D18FF2A8-76B2-4403-AC48-A9D1C194CBA9}" srcId="{57869A3A-80D6-44C6-91B6-7A72A0EAC282}" destId="{160CA2B6-A704-4ECB-A87F-7F72011C2E32}" srcOrd="0" destOrd="0" parTransId="{26937630-8330-4D9B-8CAF-8EB5342023B3}" sibTransId="{9E088CEC-2AAE-4916-A00D-8F1FAB5F6D67}"/>
    <dgm:cxn modelId="{351E9D19-761B-4EDC-A5CA-0F52CD86C35D}" srcId="{0F2835DB-F8C6-4233-9120-237C8925EFC4}" destId="{6AE7704B-9E99-4BDA-895A-79092030BC42}" srcOrd="6" destOrd="0" parTransId="{F1879DC1-F8D7-4B5C-924E-0197B487E450}" sibTransId="{3173D913-4EA6-4F03-BAEB-97584C24042E}"/>
    <dgm:cxn modelId="{4CBFD1FC-B720-4BFD-B7AB-4C27C84DDEEA}" type="presOf" srcId="{62E162EB-07DE-4ED1-AA10-FD630FA1B635}" destId="{E40B7BE2-5972-409B-A09B-EFEA16699EBD}" srcOrd="0" destOrd="0" presId="urn:microsoft.com/office/officeart/2005/8/layout/hList1"/>
    <dgm:cxn modelId="{E6263911-1F16-4B3A-A7FD-87F6A6C9BD54}" srcId="{CBD7F04C-A4D6-4D69-AF61-F01BB6825527}" destId="{03792F4E-E18E-4AA2-BEB9-00CF9C9F84D5}" srcOrd="1" destOrd="0" parTransId="{46B3AABA-76D7-4244-B50A-E304B86F3118}" sibTransId="{23F42A32-65CA-42BE-8DE8-8B0DA37824DE}"/>
    <dgm:cxn modelId="{E9B12E11-C40C-4C45-B78C-ABA993675838}" type="presOf" srcId="{57869A3A-80D6-44C6-91B6-7A72A0EAC282}" destId="{5C8FD715-DE80-408A-83E6-E35242400B6A}" srcOrd="0" destOrd="0" presId="urn:microsoft.com/office/officeart/2005/8/layout/hList1"/>
    <dgm:cxn modelId="{6CBDDE4D-93DA-4708-B0B5-066CAF954C93}" type="presOf" srcId="{CE119353-4FBE-4219-A7E2-FD3087A3DB8C}" destId="{BC1F479D-3188-4A17-8342-3E9EC448155C}" srcOrd="0" destOrd="1" presId="urn:microsoft.com/office/officeart/2005/8/layout/hList1"/>
    <dgm:cxn modelId="{5E81BF0E-05C9-42EA-B48F-45181FA1C895}" srcId="{62E162EB-07DE-4ED1-AA10-FD630FA1B635}" destId="{A0F462F4-F014-48B8-9FC4-E262CE2CEEB2}" srcOrd="0" destOrd="0" parTransId="{86BAEF63-CE11-4A21-AC93-ECCE61363719}" sibTransId="{44769068-DE86-4DB5-A311-8F7F3DB9BDC5}"/>
    <dgm:cxn modelId="{8FD1F2F3-3206-4039-AA9D-F4B431101FA2}" srcId="{CBD7F04C-A4D6-4D69-AF61-F01BB6825527}" destId="{92BD62C7-5461-448B-A7C5-C0493BC1B3D4}" srcOrd="0" destOrd="0" parTransId="{C9080E04-A80E-4077-99B5-DE1A353E6F12}" sibTransId="{0D47B93B-C89C-4FF4-B895-E7693BBC749D}"/>
    <dgm:cxn modelId="{B774A263-A2BC-456C-A2F7-EBDE49FE0743}" type="presParOf" srcId="{850C5A11-8578-43B3-8BC4-BB29A2B0FD58}" destId="{F3284178-C8E0-41A8-A68F-1BEB85D3D1F1}" srcOrd="0" destOrd="0" presId="urn:microsoft.com/office/officeart/2005/8/layout/hList1"/>
    <dgm:cxn modelId="{A0A0BA56-9FC8-4B67-AE80-BA7C2A209435}" type="presParOf" srcId="{F3284178-C8E0-41A8-A68F-1BEB85D3D1F1}" destId="{16F81048-C4EB-422B-B6F6-E51FEB6604C5}" srcOrd="0" destOrd="0" presId="urn:microsoft.com/office/officeart/2005/8/layout/hList1"/>
    <dgm:cxn modelId="{9E6BED66-A6AA-4883-A1D5-9BA2AB8ADABC}" type="presParOf" srcId="{F3284178-C8E0-41A8-A68F-1BEB85D3D1F1}" destId="{F47C289C-5E07-4478-9742-D1950B798476}" srcOrd="1" destOrd="0" presId="urn:microsoft.com/office/officeart/2005/8/layout/hList1"/>
    <dgm:cxn modelId="{24CD487B-F1CD-4AF8-A39F-1408FEAFC9F2}" type="presParOf" srcId="{850C5A11-8578-43B3-8BC4-BB29A2B0FD58}" destId="{6601AF3F-A03F-4DE0-B654-30BB65B4AD8A}" srcOrd="1" destOrd="0" presId="urn:microsoft.com/office/officeart/2005/8/layout/hList1"/>
    <dgm:cxn modelId="{94A0AB1A-53C9-4482-8857-680ECE9D28FF}" type="presParOf" srcId="{850C5A11-8578-43B3-8BC4-BB29A2B0FD58}" destId="{21678ACC-6643-4662-AC02-76B4334C7A2A}" srcOrd="2" destOrd="0" presId="urn:microsoft.com/office/officeart/2005/8/layout/hList1"/>
    <dgm:cxn modelId="{62AC2A5D-9CA9-46BA-BE7E-85B6F5DD73FC}" type="presParOf" srcId="{21678ACC-6643-4662-AC02-76B4334C7A2A}" destId="{196E5CB7-C178-42FD-B64F-832F3F036707}" srcOrd="0" destOrd="0" presId="urn:microsoft.com/office/officeart/2005/8/layout/hList1"/>
    <dgm:cxn modelId="{7BC4E6ED-616A-417B-847A-75BBD493F4F9}" type="presParOf" srcId="{21678ACC-6643-4662-AC02-76B4334C7A2A}" destId="{EA82C522-6EE0-4AAB-A4DB-4B1AF0332509}" srcOrd="1" destOrd="0" presId="urn:microsoft.com/office/officeart/2005/8/layout/hList1"/>
    <dgm:cxn modelId="{D796ACD3-2CE5-4F94-A4E4-3B6D9050F29E}" type="presParOf" srcId="{850C5A11-8578-43B3-8BC4-BB29A2B0FD58}" destId="{40345105-863C-4C1F-B73D-16E18302BD12}" srcOrd="3" destOrd="0" presId="urn:microsoft.com/office/officeart/2005/8/layout/hList1"/>
    <dgm:cxn modelId="{6342F470-40D4-4D4B-8C97-9C387F2805E2}" type="presParOf" srcId="{850C5A11-8578-43B3-8BC4-BB29A2B0FD58}" destId="{02164706-9B1A-4867-B96D-1A3145EFDDEA}" srcOrd="4" destOrd="0" presId="urn:microsoft.com/office/officeart/2005/8/layout/hList1"/>
    <dgm:cxn modelId="{77305B39-D101-403B-B26B-3303EE6FC702}" type="presParOf" srcId="{02164706-9B1A-4867-B96D-1A3145EFDDEA}" destId="{0DB19C7B-35BC-42B8-9D0B-B504BB477D62}" srcOrd="0" destOrd="0" presId="urn:microsoft.com/office/officeart/2005/8/layout/hList1"/>
    <dgm:cxn modelId="{F3794551-E56F-4AD3-BFFF-5A15CE316934}" type="presParOf" srcId="{02164706-9B1A-4867-B96D-1A3145EFDDEA}" destId="{8887141F-9B6C-457E-97AE-89C507D740C1}" srcOrd="1" destOrd="0" presId="urn:microsoft.com/office/officeart/2005/8/layout/hList1"/>
    <dgm:cxn modelId="{BDCE7232-D031-45C1-BC31-056C2B04E6CE}" type="presParOf" srcId="{850C5A11-8578-43B3-8BC4-BB29A2B0FD58}" destId="{5875D94F-DCA0-4648-8080-52487D22E4FB}" srcOrd="5" destOrd="0" presId="urn:microsoft.com/office/officeart/2005/8/layout/hList1"/>
    <dgm:cxn modelId="{DA2FE24F-B43D-4740-B640-5E0FEB65482E}" type="presParOf" srcId="{850C5A11-8578-43B3-8BC4-BB29A2B0FD58}" destId="{F63DBC88-06D4-4041-966D-E70167D083C7}" srcOrd="6" destOrd="0" presId="urn:microsoft.com/office/officeart/2005/8/layout/hList1"/>
    <dgm:cxn modelId="{31F93D0D-AA75-4F1F-A2F2-7702B1006C8B}" type="presParOf" srcId="{F63DBC88-06D4-4041-966D-E70167D083C7}" destId="{E40B7BE2-5972-409B-A09B-EFEA16699EBD}" srcOrd="0" destOrd="0" presId="urn:microsoft.com/office/officeart/2005/8/layout/hList1"/>
    <dgm:cxn modelId="{6A9736E9-1E08-43CC-970F-C83E6B45881F}" type="presParOf" srcId="{F63DBC88-06D4-4041-966D-E70167D083C7}" destId="{BC1F479D-3188-4A17-8342-3E9EC448155C}" srcOrd="1" destOrd="0" presId="urn:microsoft.com/office/officeart/2005/8/layout/hList1"/>
    <dgm:cxn modelId="{C258C740-8FA8-46C1-BA86-4F995C3D4315}" type="presParOf" srcId="{850C5A11-8578-43B3-8BC4-BB29A2B0FD58}" destId="{E1921305-9643-42A9-BCBA-17A0DD59A815}" srcOrd="7" destOrd="0" presId="urn:microsoft.com/office/officeart/2005/8/layout/hList1"/>
    <dgm:cxn modelId="{ED3FF2B9-D9DB-4622-AA42-2A2AA96E700D}" type="presParOf" srcId="{850C5A11-8578-43B3-8BC4-BB29A2B0FD58}" destId="{EB7C966E-1AF1-4D0C-AAD1-660D0ECFCCCF}" srcOrd="8" destOrd="0" presId="urn:microsoft.com/office/officeart/2005/8/layout/hList1"/>
    <dgm:cxn modelId="{5E7ED823-4354-43F1-93D1-420571C5000C}" type="presParOf" srcId="{EB7C966E-1AF1-4D0C-AAD1-660D0ECFCCCF}" destId="{5C8FD715-DE80-408A-83E6-E35242400B6A}" srcOrd="0" destOrd="0" presId="urn:microsoft.com/office/officeart/2005/8/layout/hList1"/>
    <dgm:cxn modelId="{44D1BF99-D80F-4190-BA84-A50475218B7F}" type="presParOf" srcId="{EB7C966E-1AF1-4D0C-AAD1-660D0ECFCCCF}" destId="{D27A4CFB-F5F3-4612-892B-F52A75EF0078}"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BD7F04C-A4D6-4D69-AF61-F01BB6825527}" type="doc">
      <dgm:prSet loTypeId="urn:microsoft.com/office/officeart/2005/8/layout/hList1" loCatId="list" qsTypeId="urn:microsoft.com/office/officeart/2005/8/quickstyle/simple1" qsCatId="simple" csTypeId="urn:microsoft.com/office/officeart/2005/8/colors/colorful5" csCatId="colorful" phldr="1"/>
      <dgm:spPr/>
      <dgm:t>
        <a:bodyPr/>
        <a:lstStyle/>
        <a:p>
          <a:endParaRPr lang="en-US"/>
        </a:p>
      </dgm:t>
    </dgm:pt>
    <dgm:pt modelId="{92BD62C7-5461-448B-A7C5-C0493BC1B3D4}">
      <dgm:prSet phldrT="[Text]"/>
      <dgm:spPr/>
      <dgm:t>
        <a:bodyPr/>
        <a:lstStyle/>
        <a:p>
          <a:r>
            <a:rPr lang="en-US" dirty="0"/>
            <a:t>Convection</a:t>
          </a:r>
        </a:p>
      </dgm:t>
    </dgm:pt>
    <dgm:pt modelId="{C9080E04-A80E-4077-99B5-DE1A353E6F12}" type="parTrans" cxnId="{8FD1F2F3-3206-4039-AA9D-F4B431101FA2}">
      <dgm:prSet/>
      <dgm:spPr/>
      <dgm:t>
        <a:bodyPr/>
        <a:lstStyle/>
        <a:p>
          <a:endParaRPr lang="en-US"/>
        </a:p>
      </dgm:t>
    </dgm:pt>
    <dgm:pt modelId="{0D47B93B-C89C-4FF4-B895-E7693BBC749D}" type="sibTrans" cxnId="{8FD1F2F3-3206-4039-AA9D-F4B431101FA2}">
      <dgm:prSet/>
      <dgm:spPr/>
      <dgm:t>
        <a:bodyPr/>
        <a:lstStyle/>
        <a:p>
          <a:endParaRPr lang="en-US"/>
        </a:p>
      </dgm:t>
    </dgm:pt>
    <dgm:pt modelId="{03792F4E-E18E-4AA2-BEB9-00CF9C9F84D5}">
      <dgm:prSet phldrT="[Text]"/>
      <dgm:spPr/>
      <dgm:t>
        <a:bodyPr/>
        <a:lstStyle/>
        <a:p>
          <a:r>
            <a:rPr lang="en-US" dirty="0"/>
            <a:t>Dynamics</a:t>
          </a:r>
        </a:p>
      </dgm:t>
    </dgm:pt>
    <dgm:pt modelId="{46B3AABA-76D7-4244-B50A-E304B86F3118}" type="parTrans" cxnId="{E6263911-1F16-4B3A-A7FD-87F6A6C9BD54}">
      <dgm:prSet/>
      <dgm:spPr/>
      <dgm:t>
        <a:bodyPr/>
        <a:lstStyle/>
        <a:p>
          <a:endParaRPr lang="en-US"/>
        </a:p>
      </dgm:t>
    </dgm:pt>
    <dgm:pt modelId="{23F42A32-65CA-42BE-8DE8-8B0DA37824DE}" type="sibTrans" cxnId="{E6263911-1F16-4B3A-A7FD-87F6A6C9BD54}">
      <dgm:prSet/>
      <dgm:spPr/>
      <dgm:t>
        <a:bodyPr/>
        <a:lstStyle/>
        <a:p>
          <a:endParaRPr lang="en-US"/>
        </a:p>
      </dgm:t>
    </dgm:pt>
    <dgm:pt modelId="{0F2835DB-F8C6-4233-9120-237C8925EFC4}">
      <dgm:prSet phldrT="[Text]"/>
      <dgm:spPr/>
      <dgm:t>
        <a:bodyPr/>
        <a:lstStyle/>
        <a:p>
          <a:r>
            <a:rPr lang="en-US" dirty="0"/>
            <a:t>Radiation</a:t>
          </a:r>
        </a:p>
      </dgm:t>
    </dgm:pt>
    <dgm:pt modelId="{2846DBAE-0619-4F3D-B0F3-2FB031F9AF7E}" type="parTrans" cxnId="{FFA48A97-A165-4C1F-A707-0C6099C9FE5B}">
      <dgm:prSet/>
      <dgm:spPr/>
      <dgm:t>
        <a:bodyPr/>
        <a:lstStyle/>
        <a:p>
          <a:endParaRPr lang="en-US"/>
        </a:p>
      </dgm:t>
    </dgm:pt>
    <dgm:pt modelId="{D9B3C6D6-2347-4BE7-8508-32C28958EF20}" type="sibTrans" cxnId="{FFA48A97-A165-4C1F-A707-0C6099C9FE5B}">
      <dgm:prSet/>
      <dgm:spPr/>
      <dgm:t>
        <a:bodyPr/>
        <a:lstStyle/>
        <a:p>
          <a:endParaRPr lang="en-US"/>
        </a:p>
      </dgm:t>
    </dgm:pt>
    <dgm:pt modelId="{5E1AC3D2-7849-4DF6-B42C-C3348AA861D3}">
      <dgm:prSet/>
      <dgm:spPr/>
      <dgm:t>
        <a:bodyPr/>
        <a:lstStyle/>
        <a:p>
          <a:r>
            <a:rPr lang="en-US" dirty="0"/>
            <a:t>Zhang-McFarlane</a:t>
          </a:r>
        </a:p>
      </dgm:t>
    </dgm:pt>
    <dgm:pt modelId="{273AD32B-D2CA-4B14-9402-0691F6F8859F}" type="parTrans" cxnId="{27330B69-EACB-4502-8F1A-DA02D78B1329}">
      <dgm:prSet/>
      <dgm:spPr/>
      <dgm:t>
        <a:bodyPr/>
        <a:lstStyle/>
        <a:p>
          <a:endParaRPr lang="en-US"/>
        </a:p>
      </dgm:t>
    </dgm:pt>
    <dgm:pt modelId="{6047D699-1219-4D1E-A83D-C1570AF0D937}" type="sibTrans" cxnId="{27330B69-EACB-4502-8F1A-DA02D78B1329}">
      <dgm:prSet/>
      <dgm:spPr/>
      <dgm:t>
        <a:bodyPr/>
        <a:lstStyle/>
        <a:p>
          <a:endParaRPr lang="en-US"/>
        </a:p>
      </dgm:t>
    </dgm:pt>
    <dgm:pt modelId="{A0AF25B6-F5F2-444A-BD05-E778F6E12365}">
      <dgm:prSet/>
      <dgm:spPr/>
      <dgm:t>
        <a:bodyPr/>
        <a:lstStyle/>
        <a:p>
          <a:r>
            <a:rPr lang="en-US" dirty="0"/>
            <a:t>Emanuel</a:t>
          </a:r>
        </a:p>
      </dgm:t>
    </dgm:pt>
    <dgm:pt modelId="{2C864C08-8D42-432C-AE7F-E3CB01D0117C}" type="parTrans" cxnId="{061CA679-C666-4F05-B998-DB3708AD7841}">
      <dgm:prSet/>
      <dgm:spPr/>
      <dgm:t>
        <a:bodyPr/>
        <a:lstStyle/>
        <a:p>
          <a:endParaRPr lang="en-US"/>
        </a:p>
      </dgm:t>
    </dgm:pt>
    <dgm:pt modelId="{FD996BA3-0B33-46FF-B624-F1F9269E4BD6}" type="sibTrans" cxnId="{061CA679-C666-4F05-B998-DB3708AD7841}">
      <dgm:prSet/>
      <dgm:spPr/>
      <dgm:t>
        <a:bodyPr/>
        <a:lstStyle/>
        <a:p>
          <a:endParaRPr lang="en-US"/>
        </a:p>
      </dgm:t>
    </dgm:pt>
    <dgm:pt modelId="{DCCEFF49-9104-4232-8ECA-131F28FE5D30}">
      <dgm:prSet/>
      <dgm:spPr/>
      <dgm:t>
        <a:bodyPr/>
        <a:lstStyle/>
        <a:p>
          <a:r>
            <a:rPr lang="en-US" dirty="0"/>
            <a:t>Emanuel hard adjustment</a:t>
          </a:r>
        </a:p>
      </dgm:t>
    </dgm:pt>
    <dgm:pt modelId="{9713B67D-74D6-43C2-906A-C7245B763F94}" type="parTrans" cxnId="{26B39CEC-5142-488E-9767-A1A15A94B0F2}">
      <dgm:prSet/>
      <dgm:spPr/>
      <dgm:t>
        <a:bodyPr/>
        <a:lstStyle/>
        <a:p>
          <a:endParaRPr lang="en-US"/>
        </a:p>
      </dgm:t>
    </dgm:pt>
    <dgm:pt modelId="{863587F7-76C4-4814-8783-B5D49C3F9DA2}" type="sibTrans" cxnId="{26B39CEC-5142-488E-9767-A1A15A94B0F2}">
      <dgm:prSet/>
      <dgm:spPr/>
      <dgm:t>
        <a:bodyPr/>
        <a:lstStyle/>
        <a:p>
          <a:endParaRPr lang="en-US"/>
        </a:p>
      </dgm:t>
    </dgm:pt>
    <dgm:pt modelId="{2E329236-EF73-458C-9302-BC5A5469FFA6}">
      <dgm:prSet/>
      <dgm:spPr/>
      <dgm:t>
        <a:bodyPr/>
        <a:lstStyle/>
        <a:p>
          <a:r>
            <a:rPr lang="en-US" dirty="0"/>
            <a:t>Simplified Betts-Miller</a:t>
          </a:r>
        </a:p>
      </dgm:t>
    </dgm:pt>
    <dgm:pt modelId="{CD6F2D82-3E1D-42AB-BEC0-E98D4277E787}" type="parTrans" cxnId="{B8FC6615-AC9F-4CCC-BEB9-9DEDF3112E0C}">
      <dgm:prSet/>
      <dgm:spPr/>
      <dgm:t>
        <a:bodyPr/>
        <a:lstStyle/>
        <a:p>
          <a:endParaRPr lang="en-US"/>
        </a:p>
      </dgm:t>
    </dgm:pt>
    <dgm:pt modelId="{F5C1E450-491B-43A6-A55E-25E2583AA6D9}" type="sibTrans" cxnId="{B8FC6615-AC9F-4CCC-BEB9-9DEDF3112E0C}">
      <dgm:prSet/>
      <dgm:spPr/>
      <dgm:t>
        <a:bodyPr/>
        <a:lstStyle/>
        <a:p>
          <a:endParaRPr lang="en-US"/>
        </a:p>
      </dgm:t>
    </dgm:pt>
    <dgm:pt modelId="{2E193830-2B00-4B8F-AC21-BB4E39C0D038}">
      <dgm:prSet/>
      <dgm:spPr/>
      <dgm:t>
        <a:bodyPr/>
        <a:lstStyle/>
        <a:p>
          <a:r>
            <a:rPr lang="en-US" dirty="0"/>
            <a:t>Axisymmetric Dynamics</a:t>
          </a:r>
        </a:p>
      </dgm:t>
    </dgm:pt>
    <dgm:pt modelId="{06B2BBA3-8D9B-4B8E-B062-72DEB3F6E5AA}" type="parTrans" cxnId="{1D7DF81D-C751-409C-8878-0D9DE30F6E83}">
      <dgm:prSet/>
      <dgm:spPr/>
      <dgm:t>
        <a:bodyPr/>
        <a:lstStyle/>
        <a:p>
          <a:endParaRPr lang="en-US"/>
        </a:p>
      </dgm:t>
    </dgm:pt>
    <dgm:pt modelId="{E35F0DD1-C759-4BF2-B59F-97EFEB4B0035}" type="sibTrans" cxnId="{1D7DF81D-C751-409C-8878-0D9DE30F6E83}">
      <dgm:prSet/>
      <dgm:spPr/>
      <dgm:t>
        <a:bodyPr/>
        <a:lstStyle/>
        <a:p>
          <a:endParaRPr lang="en-US"/>
        </a:p>
      </dgm:t>
    </dgm:pt>
    <dgm:pt modelId="{5E5EDD1C-BC07-4935-BA31-897732C811B5}">
      <dgm:prSet/>
      <dgm:spPr/>
      <dgm:t>
        <a:bodyPr/>
        <a:lstStyle/>
        <a:p>
          <a:r>
            <a:rPr lang="en-US" dirty="0"/>
            <a:t>Two column Dynamics</a:t>
          </a:r>
        </a:p>
      </dgm:t>
    </dgm:pt>
    <dgm:pt modelId="{EBF5267F-CC87-4FED-AA40-D7380FF2B5E8}" type="parTrans" cxnId="{A3E62394-1026-4E68-A628-D910235A94D0}">
      <dgm:prSet/>
      <dgm:spPr/>
      <dgm:t>
        <a:bodyPr/>
        <a:lstStyle/>
        <a:p>
          <a:endParaRPr lang="en-US"/>
        </a:p>
      </dgm:t>
    </dgm:pt>
    <dgm:pt modelId="{1371306E-BBF4-4F99-A0E5-1709B5522815}" type="sibTrans" cxnId="{A3E62394-1026-4E68-A628-D910235A94D0}">
      <dgm:prSet/>
      <dgm:spPr/>
      <dgm:t>
        <a:bodyPr/>
        <a:lstStyle/>
        <a:p>
          <a:endParaRPr lang="en-US"/>
        </a:p>
      </dgm:t>
    </dgm:pt>
    <dgm:pt modelId="{273B0239-0FBB-431F-8D4E-95314E1761A0}">
      <dgm:prSet phldrT="[Text]"/>
      <dgm:spPr/>
      <dgm:t>
        <a:bodyPr/>
        <a:lstStyle/>
        <a:p>
          <a:r>
            <a:rPr lang="en-US" dirty="0"/>
            <a:t>Community Atmosphere Model 3</a:t>
          </a:r>
        </a:p>
      </dgm:t>
    </dgm:pt>
    <dgm:pt modelId="{9EF07CC9-CEAE-4FB0-B581-E2360E364B7D}" type="parTrans" cxnId="{1DAFF3D9-B999-410E-B8D1-4ED3B379EFFC}">
      <dgm:prSet/>
      <dgm:spPr/>
      <dgm:t>
        <a:bodyPr/>
        <a:lstStyle/>
        <a:p>
          <a:endParaRPr lang="en-US"/>
        </a:p>
      </dgm:t>
    </dgm:pt>
    <dgm:pt modelId="{730019F4-236D-421C-BE4B-77724964C1E1}" type="sibTrans" cxnId="{1DAFF3D9-B999-410E-B8D1-4ED3B379EFFC}">
      <dgm:prSet/>
      <dgm:spPr/>
      <dgm:t>
        <a:bodyPr/>
        <a:lstStyle/>
        <a:p>
          <a:endParaRPr lang="en-US"/>
        </a:p>
      </dgm:t>
    </dgm:pt>
    <dgm:pt modelId="{D70C3B5F-D420-4D36-8FAB-4CB20859BB37}">
      <dgm:prSet phldrT="[Text]"/>
      <dgm:spPr/>
      <dgm:t>
        <a:bodyPr/>
        <a:lstStyle/>
        <a:p>
          <a:r>
            <a:rPr lang="en-US" dirty="0"/>
            <a:t>CCM 3</a:t>
          </a:r>
        </a:p>
      </dgm:t>
    </dgm:pt>
    <dgm:pt modelId="{1A45322D-DF79-4687-849E-3C0C4B8651EC}" type="parTrans" cxnId="{0FCFAEC4-FD20-4629-B093-41BE6FEF6CA3}">
      <dgm:prSet/>
      <dgm:spPr/>
      <dgm:t>
        <a:bodyPr/>
        <a:lstStyle/>
        <a:p>
          <a:endParaRPr lang="en-US"/>
        </a:p>
      </dgm:t>
    </dgm:pt>
    <dgm:pt modelId="{B20C74C8-328A-40D3-9DFC-24BA79E0479C}" type="sibTrans" cxnId="{0FCFAEC4-FD20-4629-B093-41BE6FEF6CA3}">
      <dgm:prSet/>
      <dgm:spPr/>
      <dgm:t>
        <a:bodyPr/>
        <a:lstStyle/>
        <a:p>
          <a:endParaRPr lang="en-US"/>
        </a:p>
      </dgm:t>
    </dgm:pt>
    <dgm:pt modelId="{936FF726-A3BE-4160-898E-4F8F640C5918}">
      <dgm:prSet phldrT="[Text]"/>
      <dgm:spPr/>
      <dgm:t>
        <a:bodyPr/>
        <a:lstStyle/>
        <a:p>
          <a:r>
            <a:rPr lang="en-US" dirty="0"/>
            <a:t>Chou</a:t>
          </a:r>
        </a:p>
      </dgm:t>
    </dgm:pt>
    <dgm:pt modelId="{A16C74E1-4846-43DD-8204-C4D7DF8B5403}" type="parTrans" cxnId="{9981C0C2-6CAE-4CC5-AF7D-80652905DF0A}">
      <dgm:prSet/>
      <dgm:spPr/>
      <dgm:t>
        <a:bodyPr/>
        <a:lstStyle/>
        <a:p>
          <a:endParaRPr lang="en-US"/>
        </a:p>
      </dgm:t>
    </dgm:pt>
    <dgm:pt modelId="{2FEB7DAF-0A84-411C-9B1B-D16F17EEA74A}" type="sibTrans" cxnId="{9981C0C2-6CAE-4CC5-AF7D-80652905DF0A}">
      <dgm:prSet/>
      <dgm:spPr/>
      <dgm:t>
        <a:bodyPr/>
        <a:lstStyle/>
        <a:p>
          <a:endParaRPr lang="en-US"/>
        </a:p>
      </dgm:t>
    </dgm:pt>
    <dgm:pt modelId="{2C439C12-4AEE-4F8A-ACE4-CD63F7819ED5}">
      <dgm:prSet phldrT="[Text]"/>
      <dgm:spPr/>
      <dgm:t>
        <a:bodyPr/>
        <a:lstStyle/>
        <a:p>
          <a:r>
            <a:rPr lang="en-US" dirty="0"/>
            <a:t>Grey Gas</a:t>
          </a:r>
        </a:p>
      </dgm:t>
    </dgm:pt>
    <dgm:pt modelId="{919E9F0C-07AB-4D5D-999E-206A92DFAFFF}" type="parTrans" cxnId="{B968BC93-4693-46F1-98AD-E2CB9959DBE3}">
      <dgm:prSet/>
      <dgm:spPr/>
      <dgm:t>
        <a:bodyPr/>
        <a:lstStyle/>
        <a:p>
          <a:endParaRPr lang="en-US"/>
        </a:p>
      </dgm:t>
    </dgm:pt>
    <dgm:pt modelId="{55A9E0DF-49DB-41E6-8FE9-F45C25FE60F0}" type="sibTrans" cxnId="{B968BC93-4693-46F1-98AD-E2CB9959DBE3}">
      <dgm:prSet/>
      <dgm:spPr/>
      <dgm:t>
        <a:bodyPr/>
        <a:lstStyle/>
        <a:p>
          <a:endParaRPr lang="en-US"/>
        </a:p>
      </dgm:t>
    </dgm:pt>
    <dgm:pt modelId="{FBE3B202-1C12-4BEB-910D-D0D22485D522}">
      <dgm:prSet phldrT="[Text]"/>
      <dgm:spPr/>
      <dgm:t>
        <a:bodyPr/>
        <a:lstStyle/>
        <a:p>
          <a:r>
            <a:rPr lang="en-US" dirty="0"/>
            <a:t>Rapid Radiative Transfer Model</a:t>
          </a:r>
        </a:p>
      </dgm:t>
    </dgm:pt>
    <dgm:pt modelId="{60834178-A7C8-4C15-8C56-4111342388BD}" type="parTrans" cxnId="{8434138F-C904-4053-B549-1109167D5999}">
      <dgm:prSet/>
      <dgm:spPr/>
      <dgm:t>
        <a:bodyPr/>
        <a:lstStyle/>
        <a:p>
          <a:endParaRPr lang="en-US"/>
        </a:p>
      </dgm:t>
    </dgm:pt>
    <dgm:pt modelId="{99F3D60F-B423-49EE-959A-ABFA3CE73468}" type="sibTrans" cxnId="{8434138F-C904-4053-B549-1109167D5999}">
      <dgm:prSet/>
      <dgm:spPr/>
      <dgm:t>
        <a:bodyPr/>
        <a:lstStyle/>
        <a:p>
          <a:endParaRPr lang="en-US"/>
        </a:p>
      </dgm:t>
    </dgm:pt>
    <dgm:pt modelId="{FCB7CF53-1122-42D3-982A-9BEF1CD902E1}">
      <dgm:prSet phldrT="[Text]"/>
      <dgm:spPr/>
      <dgm:t>
        <a:bodyPr/>
        <a:lstStyle/>
        <a:p>
          <a:r>
            <a:rPr lang="en-US" dirty="0"/>
            <a:t>Insolation</a:t>
          </a:r>
        </a:p>
      </dgm:t>
    </dgm:pt>
    <dgm:pt modelId="{08C513EB-D059-4F17-86D9-ECE53CA2E3EC}" type="parTrans" cxnId="{CFC1C062-CAD7-4C76-951C-6D0B4A3B0EAD}">
      <dgm:prSet/>
      <dgm:spPr/>
      <dgm:t>
        <a:bodyPr/>
        <a:lstStyle/>
        <a:p>
          <a:endParaRPr lang="en-US"/>
        </a:p>
      </dgm:t>
    </dgm:pt>
    <dgm:pt modelId="{42B9A953-231E-47FF-ABE6-B5FF26C3C273}" type="sibTrans" cxnId="{CFC1C062-CAD7-4C76-951C-6D0B4A3B0EAD}">
      <dgm:prSet/>
      <dgm:spPr/>
      <dgm:t>
        <a:bodyPr/>
        <a:lstStyle/>
        <a:p>
          <a:endParaRPr lang="en-US"/>
        </a:p>
      </dgm:t>
    </dgm:pt>
    <dgm:pt modelId="{6AE7704B-9E99-4BDA-895A-79092030BC42}">
      <dgm:prSet phldrT="[Text]"/>
      <dgm:spPr/>
      <dgm:t>
        <a:bodyPr/>
        <a:lstStyle/>
        <a:p>
          <a:r>
            <a:rPr lang="en-US" dirty="0"/>
            <a:t>Absorption by ozone</a:t>
          </a:r>
        </a:p>
      </dgm:t>
    </dgm:pt>
    <dgm:pt modelId="{F1879DC1-F8D7-4B5C-924E-0197B487E450}" type="parTrans" cxnId="{351E9D19-761B-4EDC-A5CA-0F52CD86C35D}">
      <dgm:prSet/>
      <dgm:spPr/>
      <dgm:t>
        <a:bodyPr/>
        <a:lstStyle/>
        <a:p>
          <a:endParaRPr lang="en-US"/>
        </a:p>
      </dgm:t>
    </dgm:pt>
    <dgm:pt modelId="{3173D913-4EA6-4F03-BAEB-97584C24042E}" type="sibTrans" cxnId="{351E9D19-761B-4EDC-A5CA-0F52CD86C35D}">
      <dgm:prSet/>
      <dgm:spPr/>
      <dgm:t>
        <a:bodyPr/>
        <a:lstStyle/>
        <a:p>
          <a:endParaRPr lang="en-US"/>
        </a:p>
      </dgm:t>
    </dgm:pt>
    <dgm:pt modelId="{62E162EB-07DE-4ED1-AA10-FD630FA1B635}">
      <dgm:prSet phldrT="[Text]"/>
      <dgm:spPr/>
      <dgm:t>
        <a:bodyPr/>
        <a:lstStyle/>
        <a:p>
          <a:r>
            <a:rPr lang="en-US" dirty="0"/>
            <a:t>Turbulence</a:t>
          </a:r>
        </a:p>
      </dgm:t>
    </dgm:pt>
    <dgm:pt modelId="{5D1EB34D-97D4-41F6-BD0B-143488ABC6E9}" type="parTrans" cxnId="{4CC0C95C-3767-47D6-B28B-2D0D716FDD3B}">
      <dgm:prSet/>
      <dgm:spPr/>
      <dgm:t>
        <a:bodyPr/>
        <a:lstStyle/>
        <a:p>
          <a:endParaRPr lang="en-US"/>
        </a:p>
      </dgm:t>
    </dgm:pt>
    <dgm:pt modelId="{E29C8D7A-1EE0-41BB-A98A-0E63DB460504}" type="sibTrans" cxnId="{4CC0C95C-3767-47D6-B28B-2D0D716FDD3B}">
      <dgm:prSet/>
      <dgm:spPr/>
      <dgm:t>
        <a:bodyPr/>
        <a:lstStyle/>
        <a:p>
          <a:endParaRPr lang="en-US"/>
        </a:p>
      </dgm:t>
    </dgm:pt>
    <dgm:pt modelId="{A0F462F4-F014-48B8-9FC4-E262CE2CEEB2}">
      <dgm:prSet phldrT="[Text]"/>
      <dgm:spPr/>
      <dgm:t>
        <a:bodyPr/>
        <a:lstStyle/>
        <a:p>
          <a:r>
            <a:rPr lang="en-US" dirty="0"/>
            <a:t>CCM3</a:t>
          </a:r>
        </a:p>
      </dgm:t>
    </dgm:pt>
    <dgm:pt modelId="{86BAEF63-CE11-4A21-AC93-ECCE61363719}" type="parTrans" cxnId="{5E81BF0E-05C9-42EA-B48F-45181FA1C895}">
      <dgm:prSet/>
      <dgm:spPr/>
      <dgm:t>
        <a:bodyPr/>
        <a:lstStyle/>
        <a:p>
          <a:endParaRPr lang="en-US"/>
        </a:p>
      </dgm:t>
    </dgm:pt>
    <dgm:pt modelId="{44769068-DE86-4DB5-A311-8F7F3DB9BDC5}" type="sibTrans" cxnId="{5E81BF0E-05C9-42EA-B48F-45181FA1C895}">
      <dgm:prSet/>
      <dgm:spPr/>
      <dgm:t>
        <a:bodyPr/>
        <a:lstStyle/>
        <a:p>
          <a:endParaRPr lang="en-US"/>
        </a:p>
      </dgm:t>
    </dgm:pt>
    <dgm:pt modelId="{CE119353-4FBE-4219-A7E2-FD3087A3DB8C}">
      <dgm:prSet phldrT="[Text]"/>
      <dgm:spPr/>
      <dgm:t>
        <a:bodyPr/>
        <a:lstStyle/>
        <a:p>
          <a:r>
            <a:rPr lang="en-US" dirty="0"/>
            <a:t>Simple</a:t>
          </a:r>
        </a:p>
      </dgm:t>
    </dgm:pt>
    <dgm:pt modelId="{6D122A28-ABD9-4F4A-90A3-B1AC4AD68F72}" type="parTrans" cxnId="{8072ED52-E447-443D-9FC6-CDD8042E6D30}">
      <dgm:prSet/>
      <dgm:spPr/>
      <dgm:t>
        <a:bodyPr/>
        <a:lstStyle/>
        <a:p>
          <a:endParaRPr lang="en-US"/>
        </a:p>
      </dgm:t>
    </dgm:pt>
    <dgm:pt modelId="{E1AAE129-4B09-4EC4-9247-29331F5C06EC}" type="sibTrans" cxnId="{8072ED52-E447-443D-9FC6-CDD8042E6D30}">
      <dgm:prSet/>
      <dgm:spPr/>
      <dgm:t>
        <a:bodyPr/>
        <a:lstStyle/>
        <a:p>
          <a:endParaRPr lang="en-US"/>
        </a:p>
      </dgm:t>
    </dgm:pt>
    <dgm:pt modelId="{57869A3A-80D6-44C6-91B6-7A72A0EAC282}">
      <dgm:prSet phldrT="[Text]"/>
      <dgm:spPr/>
      <dgm:t>
        <a:bodyPr/>
        <a:lstStyle/>
        <a:p>
          <a:r>
            <a:rPr lang="en-US" dirty="0"/>
            <a:t>Other Factors</a:t>
          </a:r>
        </a:p>
      </dgm:t>
    </dgm:pt>
    <dgm:pt modelId="{476CF17A-907B-4296-9F23-1CD4C34EBA8B}" type="parTrans" cxnId="{0C550A50-240D-4B6C-B7D0-39ED9B5EADA3}">
      <dgm:prSet/>
      <dgm:spPr/>
      <dgm:t>
        <a:bodyPr/>
        <a:lstStyle/>
        <a:p>
          <a:endParaRPr lang="en-US"/>
        </a:p>
      </dgm:t>
    </dgm:pt>
    <dgm:pt modelId="{0A0505AA-EBA5-4FBF-920A-FA342A3B3D79}" type="sibTrans" cxnId="{0C550A50-240D-4B6C-B7D0-39ED9B5EADA3}">
      <dgm:prSet/>
      <dgm:spPr/>
      <dgm:t>
        <a:bodyPr/>
        <a:lstStyle/>
        <a:p>
          <a:endParaRPr lang="en-US"/>
        </a:p>
      </dgm:t>
    </dgm:pt>
    <dgm:pt modelId="{160CA2B6-A704-4ECB-A87F-7F72011C2E32}">
      <dgm:prSet phldrT="[Text]"/>
      <dgm:spPr/>
      <dgm:t>
        <a:bodyPr/>
        <a:lstStyle/>
        <a:p>
          <a:r>
            <a:rPr lang="en-US" dirty="0"/>
            <a:t>Thermodynamics</a:t>
          </a:r>
        </a:p>
      </dgm:t>
    </dgm:pt>
    <dgm:pt modelId="{26937630-8330-4D9B-8CAF-8EB5342023B3}" type="parTrans" cxnId="{D18FF2A8-76B2-4403-AC48-A9D1C194CBA9}">
      <dgm:prSet/>
      <dgm:spPr/>
      <dgm:t>
        <a:bodyPr/>
        <a:lstStyle/>
        <a:p>
          <a:endParaRPr lang="en-US"/>
        </a:p>
      </dgm:t>
    </dgm:pt>
    <dgm:pt modelId="{9E088CEC-2AAE-4916-A00D-8F1FAB5F6D67}" type="sibTrans" cxnId="{D18FF2A8-76B2-4403-AC48-A9D1C194CBA9}">
      <dgm:prSet/>
      <dgm:spPr/>
      <dgm:t>
        <a:bodyPr/>
        <a:lstStyle/>
        <a:p>
          <a:endParaRPr lang="en-US"/>
        </a:p>
      </dgm:t>
    </dgm:pt>
    <dgm:pt modelId="{6C568500-EF05-4009-8A77-4FD507614369}">
      <dgm:prSet phldrT="[Text]"/>
      <dgm:spPr/>
      <dgm:t>
        <a:bodyPr/>
        <a:lstStyle/>
        <a:p>
          <a:r>
            <a:rPr lang="en-US" dirty="0"/>
            <a:t>Ocean Model</a:t>
          </a:r>
        </a:p>
      </dgm:t>
    </dgm:pt>
    <dgm:pt modelId="{EE446FC1-EB61-4727-BA42-2DBA76092488}" type="parTrans" cxnId="{E6D0E62A-3933-4C44-A1F1-5798BCA1F83B}">
      <dgm:prSet/>
      <dgm:spPr/>
      <dgm:t>
        <a:bodyPr/>
        <a:lstStyle/>
        <a:p>
          <a:endParaRPr lang="en-US"/>
        </a:p>
      </dgm:t>
    </dgm:pt>
    <dgm:pt modelId="{421DA13A-0E15-4353-AFE5-E08F26504140}" type="sibTrans" cxnId="{E6D0E62A-3933-4C44-A1F1-5798BCA1F83B}">
      <dgm:prSet/>
      <dgm:spPr/>
      <dgm:t>
        <a:bodyPr/>
        <a:lstStyle/>
        <a:p>
          <a:endParaRPr lang="en-US"/>
        </a:p>
      </dgm:t>
    </dgm:pt>
    <dgm:pt modelId="{850C5A11-8578-43B3-8BC4-BB29A2B0FD58}" type="pres">
      <dgm:prSet presAssocID="{CBD7F04C-A4D6-4D69-AF61-F01BB6825527}" presName="Name0" presStyleCnt="0">
        <dgm:presLayoutVars>
          <dgm:dir/>
          <dgm:animLvl val="lvl"/>
          <dgm:resizeHandles val="exact"/>
        </dgm:presLayoutVars>
      </dgm:prSet>
      <dgm:spPr/>
    </dgm:pt>
    <dgm:pt modelId="{F3284178-C8E0-41A8-A68F-1BEB85D3D1F1}" type="pres">
      <dgm:prSet presAssocID="{92BD62C7-5461-448B-A7C5-C0493BC1B3D4}" presName="composite" presStyleCnt="0"/>
      <dgm:spPr/>
    </dgm:pt>
    <dgm:pt modelId="{16F81048-C4EB-422B-B6F6-E51FEB6604C5}" type="pres">
      <dgm:prSet presAssocID="{92BD62C7-5461-448B-A7C5-C0493BC1B3D4}" presName="parTx" presStyleLbl="alignNode1" presStyleIdx="0" presStyleCnt="5">
        <dgm:presLayoutVars>
          <dgm:chMax val="0"/>
          <dgm:chPref val="0"/>
          <dgm:bulletEnabled val="1"/>
        </dgm:presLayoutVars>
      </dgm:prSet>
      <dgm:spPr/>
    </dgm:pt>
    <dgm:pt modelId="{F47C289C-5E07-4478-9742-D1950B798476}" type="pres">
      <dgm:prSet presAssocID="{92BD62C7-5461-448B-A7C5-C0493BC1B3D4}" presName="desTx" presStyleLbl="alignAccFollowNode1" presStyleIdx="0" presStyleCnt="5">
        <dgm:presLayoutVars>
          <dgm:bulletEnabled val="1"/>
        </dgm:presLayoutVars>
      </dgm:prSet>
      <dgm:spPr/>
    </dgm:pt>
    <dgm:pt modelId="{6601AF3F-A03F-4DE0-B654-30BB65B4AD8A}" type="pres">
      <dgm:prSet presAssocID="{0D47B93B-C89C-4FF4-B895-E7693BBC749D}" presName="space" presStyleCnt="0"/>
      <dgm:spPr/>
    </dgm:pt>
    <dgm:pt modelId="{21678ACC-6643-4662-AC02-76B4334C7A2A}" type="pres">
      <dgm:prSet presAssocID="{03792F4E-E18E-4AA2-BEB9-00CF9C9F84D5}" presName="composite" presStyleCnt="0"/>
      <dgm:spPr/>
    </dgm:pt>
    <dgm:pt modelId="{196E5CB7-C178-42FD-B64F-832F3F036707}" type="pres">
      <dgm:prSet presAssocID="{03792F4E-E18E-4AA2-BEB9-00CF9C9F84D5}" presName="parTx" presStyleLbl="alignNode1" presStyleIdx="1" presStyleCnt="5">
        <dgm:presLayoutVars>
          <dgm:chMax val="0"/>
          <dgm:chPref val="0"/>
          <dgm:bulletEnabled val="1"/>
        </dgm:presLayoutVars>
      </dgm:prSet>
      <dgm:spPr/>
    </dgm:pt>
    <dgm:pt modelId="{EA82C522-6EE0-4AAB-A4DB-4B1AF0332509}" type="pres">
      <dgm:prSet presAssocID="{03792F4E-E18E-4AA2-BEB9-00CF9C9F84D5}" presName="desTx" presStyleLbl="alignAccFollowNode1" presStyleIdx="1" presStyleCnt="5">
        <dgm:presLayoutVars>
          <dgm:bulletEnabled val="1"/>
        </dgm:presLayoutVars>
      </dgm:prSet>
      <dgm:spPr/>
    </dgm:pt>
    <dgm:pt modelId="{40345105-863C-4C1F-B73D-16E18302BD12}" type="pres">
      <dgm:prSet presAssocID="{23F42A32-65CA-42BE-8DE8-8B0DA37824DE}" presName="space" presStyleCnt="0"/>
      <dgm:spPr/>
    </dgm:pt>
    <dgm:pt modelId="{02164706-9B1A-4867-B96D-1A3145EFDDEA}" type="pres">
      <dgm:prSet presAssocID="{0F2835DB-F8C6-4233-9120-237C8925EFC4}" presName="composite" presStyleCnt="0"/>
      <dgm:spPr/>
    </dgm:pt>
    <dgm:pt modelId="{0DB19C7B-35BC-42B8-9D0B-B504BB477D62}" type="pres">
      <dgm:prSet presAssocID="{0F2835DB-F8C6-4233-9120-237C8925EFC4}" presName="parTx" presStyleLbl="alignNode1" presStyleIdx="2" presStyleCnt="5">
        <dgm:presLayoutVars>
          <dgm:chMax val="0"/>
          <dgm:chPref val="0"/>
          <dgm:bulletEnabled val="1"/>
        </dgm:presLayoutVars>
      </dgm:prSet>
      <dgm:spPr/>
    </dgm:pt>
    <dgm:pt modelId="{8887141F-9B6C-457E-97AE-89C507D740C1}" type="pres">
      <dgm:prSet presAssocID="{0F2835DB-F8C6-4233-9120-237C8925EFC4}" presName="desTx" presStyleLbl="alignAccFollowNode1" presStyleIdx="2" presStyleCnt="5">
        <dgm:presLayoutVars>
          <dgm:bulletEnabled val="1"/>
        </dgm:presLayoutVars>
      </dgm:prSet>
      <dgm:spPr/>
    </dgm:pt>
    <dgm:pt modelId="{5875D94F-DCA0-4648-8080-52487D22E4FB}" type="pres">
      <dgm:prSet presAssocID="{D9B3C6D6-2347-4BE7-8508-32C28958EF20}" presName="space" presStyleCnt="0"/>
      <dgm:spPr/>
    </dgm:pt>
    <dgm:pt modelId="{F63DBC88-06D4-4041-966D-E70167D083C7}" type="pres">
      <dgm:prSet presAssocID="{62E162EB-07DE-4ED1-AA10-FD630FA1B635}" presName="composite" presStyleCnt="0"/>
      <dgm:spPr/>
    </dgm:pt>
    <dgm:pt modelId="{E40B7BE2-5972-409B-A09B-EFEA16699EBD}" type="pres">
      <dgm:prSet presAssocID="{62E162EB-07DE-4ED1-AA10-FD630FA1B635}" presName="parTx" presStyleLbl="alignNode1" presStyleIdx="3" presStyleCnt="5">
        <dgm:presLayoutVars>
          <dgm:chMax val="0"/>
          <dgm:chPref val="0"/>
          <dgm:bulletEnabled val="1"/>
        </dgm:presLayoutVars>
      </dgm:prSet>
      <dgm:spPr/>
    </dgm:pt>
    <dgm:pt modelId="{BC1F479D-3188-4A17-8342-3E9EC448155C}" type="pres">
      <dgm:prSet presAssocID="{62E162EB-07DE-4ED1-AA10-FD630FA1B635}" presName="desTx" presStyleLbl="alignAccFollowNode1" presStyleIdx="3" presStyleCnt="5">
        <dgm:presLayoutVars>
          <dgm:bulletEnabled val="1"/>
        </dgm:presLayoutVars>
      </dgm:prSet>
      <dgm:spPr/>
    </dgm:pt>
    <dgm:pt modelId="{E1921305-9643-42A9-BCBA-17A0DD59A815}" type="pres">
      <dgm:prSet presAssocID="{E29C8D7A-1EE0-41BB-A98A-0E63DB460504}" presName="space" presStyleCnt="0"/>
      <dgm:spPr/>
    </dgm:pt>
    <dgm:pt modelId="{EB7C966E-1AF1-4D0C-AAD1-660D0ECFCCCF}" type="pres">
      <dgm:prSet presAssocID="{57869A3A-80D6-44C6-91B6-7A72A0EAC282}" presName="composite" presStyleCnt="0"/>
      <dgm:spPr/>
    </dgm:pt>
    <dgm:pt modelId="{5C8FD715-DE80-408A-83E6-E35242400B6A}" type="pres">
      <dgm:prSet presAssocID="{57869A3A-80D6-44C6-91B6-7A72A0EAC282}" presName="parTx" presStyleLbl="alignNode1" presStyleIdx="4" presStyleCnt="5">
        <dgm:presLayoutVars>
          <dgm:chMax val="0"/>
          <dgm:chPref val="0"/>
          <dgm:bulletEnabled val="1"/>
        </dgm:presLayoutVars>
      </dgm:prSet>
      <dgm:spPr/>
    </dgm:pt>
    <dgm:pt modelId="{D27A4CFB-F5F3-4612-892B-F52A75EF0078}" type="pres">
      <dgm:prSet presAssocID="{57869A3A-80D6-44C6-91B6-7A72A0EAC282}" presName="desTx" presStyleLbl="alignAccFollowNode1" presStyleIdx="4" presStyleCnt="5">
        <dgm:presLayoutVars>
          <dgm:bulletEnabled val="1"/>
        </dgm:presLayoutVars>
      </dgm:prSet>
      <dgm:spPr/>
    </dgm:pt>
  </dgm:ptLst>
  <dgm:cxnLst>
    <dgm:cxn modelId="{9981C0C2-6CAE-4CC5-AF7D-80652905DF0A}" srcId="{0F2835DB-F8C6-4233-9120-237C8925EFC4}" destId="{936FF726-A3BE-4160-898E-4F8F640C5918}" srcOrd="2" destOrd="0" parTransId="{A16C74E1-4846-43DD-8204-C4D7DF8B5403}" sibTransId="{2FEB7DAF-0A84-411C-9B1B-D16F17EEA74A}"/>
    <dgm:cxn modelId="{F6996A4C-C4D5-49B7-9489-1BF6E0E02925}" type="presOf" srcId="{5E5EDD1C-BC07-4935-BA31-897732C811B5}" destId="{EA82C522-6EE0-4AAB-A4DB-4B1AF0332509}" srcOrd="0" destOrd="1" presId="urn:microsoft.com/office/officeart/2005/8/layout/hList1"/>
    <dgm:cxn modelId="{C9D0F475-75D2-49C0-AEF6-023541D2D1EF}" type="presOf" srcId="{160CA2B6-A704-4ECB-A87F-7F72011C2E32}" destId="{D27A4CFB-F5F3-4612-892B-F52A75EF0078}" srcOrd="0" destOrd="0" presId="urn:microsoft.com/office/officeart/2005/8/layout/hList1"/>
    <dgm:cxn modelId="{1D7DF81D-C751-409C-8878-0D9DE30F6E83}" srcId="{03792F4E-E18E-4AA2-BEB9-00CF9C9F84D5}" destId="{2E193830-2B00-4B8F-AC21-BB4E39C0D038}" srcOrd="0" destOrd="0" parTransId="{06B2BBA3-8D9B-4B8E-B062-72DEB3F6E5AA}" sibTransId="{E35F0DD1-C759-4BF2-B59F-97EFEB4B0035}"/>
    <dgm:cxn modelId="{27330B69-EACB-4502-8F1A-DA02D78B1329}" srcId="{92BD62C7-5461-448B-A7C5-C0493BC1B3D4}" destId="{5E1AC3D2-7849-4DF6-B42C-C3348AA861D3}" srcOrd="0" destOrd="0" parTransId="{273AD32B-D2CA-4B14-9402-0691F6F8859F}" sibTransId="{6047D699-1219-4D1E-A83D-C1570AF0D937}"/>
    <dgm:cxn modelId="{8A8BF617-1BDD-4492-8E1B-FD360D451872}" type="presOf" srcId="{92BD62C7-5461-448B-A7C5-C0493BC1B3D4}" destId="{16F81048-C4EB-422B-B6F6-E51FEB6604C5}" srcOrd="0" destOrd="0" presId="urn:microsoft.com/office/officeart/2005/8/layout/hList1"/>
    <dgm:cxn modelId="{F395AAC9-79C1-4443-AFC0-4EAF81BD86DE}" type="presOf" srcId="{0F2835DB-F8C6-4233-9120-237C8925EFC4}" destId="{0DB19C7B-35BC-42B8-9D0B-B504BB477D62}" srcOrd="0" destOrd="0" presId="urn:microsoft.com/office/officeart/2005/8/layout/hList1"/>
    <dgm:cxn modelId="{A9F8C667-A8F5-4342-AC79-1456E4E8D888}" type="presOf" srcId="{273B0239-0FBB-431F-8D4E-95314E1761A0}" destId="{8887141F-9B6C-457E-97AE-89C507D740C1}" srcOrd="0" destOrd="0" presId="urn:microsoft.com/office/officeart/2005/8/layout/hList1"/>
    <dgm:cxn modelId="{571C1536-7A0B-4925-9067-D579522C2CB6}" type="presOf" srcId="{FBE3B202-1C12-4BEB-910D-D0D22485D522}" destId="{8887141F-9B6C-457E-97AE-89C507D740C1}" srcOrd="0" destOrd="4" presId="urn:microsoft.com/office/officeart/2005/8/layout/hList1"/>
    <dgm:cxn modelId="{8072ED52-E447-443D-9FC6-CDD8042E6D30}" srcId="{62E162EB-07DE-4ED1-AA10-FD630FA1B635}" destId="{CE119353-4FBE-4219-A7E2-FD3087A3DB8C}" srcOrd="1" destOrd="0" parTransId="{6D122A28-ABD9-4F4A-90A3-B1AC4AD68F72}" sibTransId="{E1AAE129-4B09-4EC4-9247-29331F5C06EC}"/>
    <dgm:cxn modelId="{FFA48A97-A165-4C1F-A707-0C6099C9FE5B}" srcId="{CBD7F04C-A4D6-4D69-AF61-F01BB6825527}" destId="{0F2835DB-F8C6-4233-9120-237C8925EFC4}" srcOrd="2" destOrd="0" parTransId="{2846DBAE-0619-4F3D-B0F3-2FB031F9AF7E}" sibTransId="{D9B3C6D6-2347-4BE7-8508-32C28958EF20}"/>
    <dgm:cxn modelId="{061CA679-C666-4F05-B998-DB3708AD7841}" srcId="{92BD62C7-5461-448B-A7C5-C0493BC1B3D4}" destId="{A0AF25B6-F5F2-444A-BD05-E778F6E12365}" srcOrd="1" destOrd="0" parTransId="{2C864C08-8D42-432C-AE7F-E3CB01D0117C}" sibTransId="{FD996BA3-0B33-46FF-B624-F1F9269E4BD6}"/>
    <dgm:cxn modelId="{6BF972F2-02F0-40CA-BC72-C41AB726A82D}" type="presOf" srcId="{936FF726-A3BE-4160-898E-4F8F640C5918}" destId="{8887141F-9B6C-457E-97AE-89C507D740C1}" srcOrd="0" destOrd="2" presId="urn:microsoft.com/office/officeart/2005/8/layout/hList1"/>
    <dgm:cxn modelId="{EAB45DEB-6E50-4CF3-9FDB-208C2003866D}" type="presOf" srcId="{2E329236-EF73-458C-9302-BC5A5469FFA6}" destId="{F47C289C-5E07-4478-9742-D1950B798476}" srcOrd="0" destOrd="3" presId="urn:microsoft.com/office/officeart/2005/8/layout/hList1"/>
    <dgm:cxn modelId="{4CC0C95C-3767-47D6-B28B-2D0D716FDD3B}" srcId="{CBD7F04C-A4D6-4D69-AF61-F01BB6825527}" destId="{62E162EB-07DE-4ED1-AA10-FD630FA1B635}" srcOrd="3" destOrd="0" parTransId="{5D1EB34D-97D4-41F6-BD0B-143488ABC6E9}" sibTransId="{E29C8D7A-1EE0-41BB-A98A-0E63DB460504}"/>
    <dgm:cxn modelId="{68120B9A-1E07-4361-A314-D2D73285F9AA}" type="presOf" srcId="{D70C3B5F-D420-4D36-8FAB-4CB20859BB37}" destId="{8887141F-9B6C-457E-97AE-89C507D740C1}" srcOrd="0" destOrd="1" presId="urn:microsoft.com/office/officeart/2005/8/layout/hList1"/>
    <dgm:cxn modelId="{1F4173B0-60E6-4BBB-96C9-C4FD4488D594}" type="presOf" srcId="{2C439C12-4AEE-4F8A-ACE4-CD63F7819ED5}" destId="{8887141F-9B6C-457E-97AE-89C507D740C1}" srcOrd="0" destOrd="3" presId="urn:microsoft.com/office/officeart/2005/8/layout/hList1"/>
    <dgm:cxn modelId="{A3E62394-1026-4E68-A628-D910235A94D0}" srcId="{03792F4E-E18E-4AA2-BEB9-00CF9C9F84D5}" destId="{5E5EDD1C-BC07-4935-BA31-897732C811B5}" srcOrd="1" destOrd="0" parTransId="{EBF5267F-CC87-4FED-AA40-D7380FF2B5E8}" sibTransId="{1371306E-BBF4-4F99-A0E5-1709B5522815}"/>
    <dgm:cxn modelId="{413C84A1-0DE3-4AB3-B4B5-8CDAD74DE219}" type="presOf" srcId="{6C568500-EF05-4009-8A77-4FD507614369}" destId="{D27A4CFB-F5F3-4612-892B-F52A75EF0078}" srcOrd="0" destOrd="1" presId="urn:microsoft.com/office/officeart/2005/8/layout/hList1"/>
    <dgm:cxn modelId="{D6623D94-8FD9-4EB2-87FB-350E086FB8D7}" type="presOf" srcId="{A0F462F4-F014-48B8-9FC4-E262CE2CEEB2}" destId="{BC1F479D-3188-4A17-8342-3E9EC448155C}" srcOrd="0" destOrd="0" presId="urn:microsoft.com/office/officeart/2005/8/layout/hList1"/>
    <dgm:cxn modelId="{E6C9359B-CB8B-47E1-A76F-F33BA3C95179}" type="presOf" srcId="{5E1AC3D2-7849-4DF6-B42C-C3348AA861D3}" destId="{F47C289C-5E07-4478-9742-D1950B798476}" srcOrd="0" destOrd="0" presId="urn:microsoft.com/office/officeart/2005/8/layout/hList1"/>
    <dgm:cxn modelId="{34042352-F7D2-422A-A3D7-938BC5D2359D}" type="presOf" srcId="{DCCEFF49-9104-4232-8ECA-131F28FE5D30}" destId="{F47C289C-5E07-4478-9742-D1950B798476}" srcOrd="0" destOrd="2" presId="urn:microsoft.com/office/officeart/2005/8/layout/hList1"/>
    <dgm:cxn modelId="{B968BC93-4693-46F1-98AD-E2CB9959DBE3}" srcId="{0F2835DB-F8C6-4233-9120-237C8925EFC4}" destId="{2C439C12-4AEE-4F8A-ACE4-CD63F7819ED5}" srcOrd="3" destOrd="0" parTransId="{919E9F0C-07AB-4D5D-999E-206A92DFAFFF}" sibTransId="{55A9E0DF-49DB-41E6-8FE9-F45C25FE60F0}"/>
    <dgm:cxn modelId="{ED3F8132-F3FA-418F-88A6-CE86CA584034}" type="presOf" srcId="{2E193830-2B00-4B8F-AC21-BB4E39C0D038}" destId="{EA82C522-6EE0-4AAB-A4DB-4B1AF0332509}" srcOrd="0" destOrd="0" presId="urn:microsoft.com/office/officeart/2005/8/layout/hList1"/>
    <dgm:cxn modelId="{E6D0E62A-3933-4C44-A1F1-5798BCA1F83B}" srcId="{57869A3A-80D6-44C6-91B6-7A72A0EAC282}" destId="{6C568500-EF05-4009-8A77-4FD507614369}" srcOrd="1" destOrd="0" parTransId="{EE446FC1-EB61-4727-BA42-2DBA76092488}" sibTransId="{421DA13A-0E15-4353-AFE5-E08F26504140}"/>
    <dgm:cxn modelId="{F88615F8-12EF-43C2-9258-1335CA4DF4CC}" type="presOf" srcId="{CBD7F04C-A4D6-4D69-AF61-F01BB6825527}" destId="{850C5A11-8578-43B3-8BC4-BB29A2B0FD58}" srcOrd="0" destOrd="0" presId="urn:microsoft.com/office/officeart/2005/8/layout/hList1"/>
    <dgm:cxn modelId="{0FCFAEC4-FD20-4629-B093-41BE6FEF6CA3}" srcId="{0F2835DB-F8C6-4233-9120-237C8925EFC4}" destId="{D70C3B5F-D420-4D36-8FAB-4CB20859BB37}" srcOrd="1" destOrd="0" parTransId="{1A45322D-DF79-4687-849E-3C0C4B8651EC}" sibTransId="{B20C74C8-328A-40D3-9DFC-24BA79E0479C}"/>
    <dgm:cxn modelId="{8434138F-C904-4053-B549-1109167D5999}" srcId="{0F2835DB-F8C6-4233-9120-237C8925EFC4}" destId="{FBE3B202-1C12-4BEB-910D-D0D22485D522}" srcOrd="4" destOrd="0" parTransId="{60834178-A7C8-4C15-8C56-4111342388BD}" sibTransId="{99F3D60F-B423-49EE-959A-ABFA3CE73468}"/>
    <dgm:cxn modelId="{92CDF0EF-4EF6-419B-B04D-2FCE89B5295A}" type="presOf" srcId="{03792F4E-E18E-4AA2-BEB9-00CF9C9F84D5}" destId="{196E5CB7-C178-42FD-B64F-832F3F036707}" srcOrd="0" destOrd="0" presId="urn:microsoft.com/office/officeart/2005/8/layout/hList1"/>
    <dgm:cxn modelId="{CFC1C062-CAD7-4C76-951C-6D0B4A3B0EAD}" srcId="{0F2835DB-F8C6-4233-9120-237C8925EFC4}" destId="{FCB7CF53-1122-42D3-982A-9BEF1CD902E1}" srcOrd="5" destOrd="0" parTransId="{08C513EB-D059-4F17-86D9-ECE53CA2E3EC}" sibTransId="{42B9A953-231E-47FF-ABE6-B5FF26C3C273}"/>
    <dgm:cxn modelId="{0111855F-8F2C-43D6-A4EA-153C92616D41}" type="presOf" srcId="{FCB7CF53-1122-42D3-982A-9BEF1CD902E1}" destId="{8887141F-9B6C-457E-97AE-89C507D740C1}" srcOrd="0" destOrd="5" presId="urn:microsoft.com/office/officeart/2005/8/layout/hList1"/>
    <dgm:cxn modelId="{0C550A50-240D-4B6C-B7D0-39ED9B5EADA3}" srcId="{CBD7F04C-A4D6-4D69-AF61-F01BB6825527}" destId="{57869A3A-80D6-44C6-91B6-7A72A0EAC282}" srcOrd="4" destOrd="0" parTransId="{476CF17A-907B-4296-9F23-1CD4C34EBA8B}" sibTransId="{0A0505AA-EBA5-4FBF-920A-FA342A3B3D79}"/>
    <dgm:cxn modelId="{B8FC6615-AC9F-4CCC-BEB9-9DEDF3112E0C}" srcId="{92BD62C7-5461-448B-A7C5-C0493BC1B3D4}" destId="{2E329236-EF73-458C-9302-BC5A5469FFA6}" srcOrd="3" destOrd="0" parTransId="{CD6F2D82-3E1D-42AB-BEC0-E98D4277E787}" sibTransId="{F5C1E450-491B-43A6-A55E-25E2583AA6D9}"/>
    <dgm:cxn modelId="{26B39CEC-5142-488E-9767-A1A15A94B0F2}" srcId="{92BD62C7-5461-448B-A7C5-C0493BC1B3D4}" destId="{DCCEFF49-9104-4232-8ECA-131F28FE5D30}" srcOrd="2" destOrd="0" parTransId="{9713B67D-74D6-43C2-906A-C7245B763F94}" sibTransId="{863587F7-76C4-4814-8783-B5D49C3F9DA2}"/>
    <dgm:cxn modelId="{CBCF0C48-527C-48B2-9022-D624E18E4539}" type="presOf" srcId="{A0AF25B6-F5F2-444A-BD05-E778F6E12365}" destId="{F47C289C-5E07-4478-9742-D1950B798476}" srcOrd="0" destOrd="1" presId="urn:microsoft.com/office/officeart/2005/8/layout/hList1"/>
    <dgm:cxn modelId="{1DAFF3D9-B999-410E-B8D1-4ED3B379EFFC}" srcId="{0F2835DB-F8C6-4233-9120-237C8925EFC4}" destId="{273B0239-0FBB-431F-8D4E-95314E1761A0}" srcOrd="0" destOrd="0" parTransId="{9EF07CC9-CEAE-4FB0-B581-E2360E364B7D}" sibTransId="{730019F4-236D-421C-BE4B-77724964C1E1}"/>
    <dgm:cxn modelId="{681F3189-1B2E-44F9-B193-44D4604D808B}" type="presOf" srcId="{6AE7704B-9E99-4BDA-895A-79092030BC42}" destId="{8887141F-9B6C-457E-97AE-89C507D740C1}" srcOrd="0" destOrd="6" presId="urn:microsoft.com/office/officeart/2005/8/layout/hList1"/>
    <dgm:cxn modelId="{D18FF2A8-76B2-4403-AC48-A9D1C194CBA9}" srcId="{57869A3A-80D6-44C6-91B6-7A72A0EAC282}" destId="{160CA2B6-A704-4ECB-A87F-7F72011C2E32}" srcOrd="0" destOrd="0" parTransId="{26937630-8330-4D9B-8CAF-8EB5342023B3}" sibTransId="{9E088CEC-2AAE-4916-A00D-8F1FAB5F6D67}"/>
    <dgm:cxn modelId="{351E9D19-761B-4EDC-A5CA-0F52CD86C35D}" srcId="{0F2835DB-F8C6-4233-9120-237C8925EFC4}" destId="{6AE7704B-9E99-4BDA-895A-79092030BC42}" srcOrd="6" destOrd="0" parTransId="{F1879DC1-F8D7-4B5C-924E-0197B487E450}" sibTransId="{3173D913-4EA6-4F03-BAEB-97584C24042E}"/>
    <dgm:cxn modelId="{4CBFD1FC-B720-4BFD-B7AB-4C27C84DDEEA}" type="presOf" srcId="{62E162EB-07DE-4ED1-AA10-FD630FA1B635}" destId="{E40B7BE2-5972-409B-A09B-EFEA16699EBD}" srcOrd="0" destOrd="0" presId="urn:microsoft.com/office/officeart/2005/8/layout/hList1"/>
    <dgm:cxn modelId="{E6263911-1F16-4B3A-A7FD-87F6A6C9BD54}" srcId="{CBD7F04C-A4D6-4D69-AF61-F01BB6825527}" destId="{03792F4E-E18E-4AA2-BEB9-00CF9C9F84D5}" srcOrd="1" destOrd="0" parTransId="{46B3AABA-76D7-4244-B50A-E304B86F3118}" sibTransId="{23F42A32-65CA-42BE-8DE8-8B0DA37824DE}"/>
    <dgm:cxn modelId="{E9B12E11-C40C-4C45-B78C-ABA993675838}" type="presOf" srcId="{57869A3A-80D6-44C6-91B6-7A72A0EAC282}" destId="{5C8FD715-DE80-408A-83E6-E35242400B6A}" srcOrd="0" destOrd="0" presId="urn:microsoft.com/office/officeart/2005/8/layout/hList1"/>
    <dgm:cxn modelId="{6CBDDE4D-93DA-4708-B0B5-066CAF954C93}" type="presOf" srcId="{CE119353-4FBE-4219-A7E2-FD3087A3DB8C}" destId="{BC1F479D-3188-4A17-8342-3E9EC448155C}" srcOrd="0" destOrd="1" presId="urn:microsoft.com/office/officeart/2005/8/layout/hList1"/>
    <dgm:cxn modelId="{5E81BF0E-05C9-42EA-B48F-45181FA1C895}" srcId="{62E162EB-07DE-4ED1-AA10-FD630FA1B635}" destId="{A0F462F4-F014-48B8-9FC4-E262CE2CEEB2}" srcOrd="0" destOrd="0" parTransId="{86BAEF63-CE11-4A21-AC93-ECCE61363719}" sibTransId="{44769068-DE86-4DB5-A311-8F7F3DB9BDC5}"/>
    <dgm:cxn modelId="{8FD1F2F3-3206-4039-AA9D-F4B431101FA2}" srcId="{CBD7F04C-A4D6-4D69-AF61-F01BB6825527}" destId="{92BD62C7-5461-448B-A7C5-C0493BC1B3D4}" srcOrd="0" destOrd="0" parTransId="{C9080E04-A80E-4077-99B5-DE1A353E6F12}" sibTransId="{0D47B93B-C89C-4FF4-B895-E7693BBC749D}"/>
    <dgm:cxn modelId="{B774A263-A2BC-456C-A2F7-EBDE49FE0743}" type="presParOf" srcId="{850C5A11-8578-43B3-8BC4-BB29A2B0FD58}" destId="{F3284178-C8E0-41A8-A68F-1BEB85D3D1F1}" srcOrd="0" destOrd="0" presId="urn:microsoft.com/office/officeart/2005/8/layout/hList1"/>
    <dgm:cxn modelId="{A0A0BA56-9FC8-4B67-AE80-BA7C2A209435}" type="presParOf" srcId="{F3284178-C8E0-41A8-A68F-1BEB85D3D1F1}" destId="{16F81048-C4EB-422B-B6F6-E51FEB6604C5}" srcOrd="0" destOrd="0" presId="urn:microsoft.com/office/officeart/2005/8/layout/hList1"/>
    <dgm:cxn modelId="{9E6BED66-A6AA-4883-A1D5-9BA2AB8ADABC}" type="presParOf" srcId="{F3284178-C8E0-41A8-A68F-1BEB85D3D1F1}" destId="{F47C289C-5E07-4478-9742-D1950B798476}" srcOrd="1" destOrd="0" presId="urn:microsoft.com/office/officeart/2005/8/layout/hList1"/>
    <dgm:cxn modelId="{24CD487B-F1CD-4AF8-A39F-1408FEAFC9F2}" type="presParOf" srcId="{850C5A11-8578-43B3-8BC4-BB29A2B0FD58}" destId="{6601AF3F-A03F-4DE0-B654-30BB65B4AD8A}" srcOrd="1" destOrd="0" presId="urn:microsoft.com/office/officeart/2005/8/layout/hList1"/>
    <dgm:cxn modelId="{94A0AB1A-53C9-4482-8857-680ECE9D28FF}" type="presParOf" srcId="{850C5A11-8578-43B3-8BC4-BB29A2B0FD58}" destId="{21678ACC-6643-4662-AC02-76B4334C7A2A}" srcOrd="2" destOrd="0" presId="urn:microsoft.com/office/officeart/2005/8/layout/hList1"/>
    <dgm:cxn modelId="{62AC2A5D-9CA9-46BA-BE7E-85B6F5DD73FC}" type="presParOf" srcId="{21678ACC-6643-4662-AC02-76B4334C7A2A}" destId="{196E5CB7-C178-42FD-B64F-832F3F036707}" srcOrd="0" destOrd="0" presId="urn:microsoft.com/office/officeart/2005/8/layout/hList1"/>
    <dgm:cxn modelId="{7BC4E6ED-616A-417B-847A-75BBD493F4F9}" type="presParOf" srcId="{21678ACC-6643-4662-AC02-76B4334C7A2A}" destId="{EA82C522-6EE0-4AAB-A4DB-4B1AF0332509}" srcOrd="1" destOrd="0" presId="urn:microsoft.com/office/officeart/2005/8/layout/hList1"/>
    <dgm:cxn modelId="{D796ACD3-2CE5-4F94-A4E4-3B6D9050F29E}" type="presParOf" srcId="{850C5A11-8578-43B3-8BC4-BB29A2B0FD58}" destId="{40345105-863C-4C1F-B73D-16E18302BD12}" srcOrd="3" destOrd="0" presId="urn:microsoft.com/office/officeart/2005/8/layout/hList1"/>
    <dgm:cxn modelId="{6342F470-40D4-4D4B-8C97-9C387F2805E2}" type="presParOf" srcId="{850C5A11-8578-43B3-8BC4-BB29A2B0FD58}" destId="{02164706-9B1A-4867-B96D-1A3145EFDDEA}" srcOrd="4" destOrd="0" presId="urn:microsoft.com/office/officeart/2005/8/layout/hList1"/>
    <dgm:cxn modelId="{77305B39-D101-403B-B26B-3303EE6FC702}" type="presParOf" srcId="{02164706-9B1A-4867-B96D-1A3145EFDDEA}" destId="{0DB19C7B-35BC-42B8-9D0B-B504BB477D62}" srcOrd="0" destOrd="0" presId="urn:microsoft.com/office/officeart/2005/8/layout/hList1"/>
    <dgm:cxn modelId="{F3794551-E56F-4AD3-BFFF-5A15CE316934}" type="presParOf" srcId="{02164706-9B1A-4867-B96D-1A3145EFDDEA}" destId="{8887141F-9B6C-457E-97AE-89C507D740C1}" srcOrd="1" destOrd="0" presId="urn:microsoft.com/office/officeart/2005/8/layout/hList1"/>
    <dgm:cxn modelId="{BDCE7232-D031-45C1-BC31-056C2B04E6CE}" type="presParOf" srcId="{850C5A11-8578-43B3-8BC4-BB29A2B0FD58}" destId="{5875D94F-DCA0-4648-8080-52487D22E4FB}" srcOrd="5" destOrd="0" presId="urn:microsoft.com/office/officeart/2005/8/layout/hList1"/>
    <dgm:cxn modelId="{DA2FE24F-B43D-4740-B640-5E0FEB65482E}" type="presParOf" srcId="{850C5A11-8578-43B3-8BC4-BB29A2B0FD58}" destId="{F63DBC88-06D4-4041-966D-E70167D083C7}" srcOrd="6" destOrd="0" presId="urn:microsoft.com/office/officeart/2005/8/layout/hList1"/>
    <dgm:cxn modelId="{31F93D0D-AA75-4F1F-A2F2-7702B1006C8B}" type="presParOf" srcId="{F63DBC88-06D4-4041-966D-E70167D083C7}" destId="{E40B7BE2-5972-409B-A09B-EFEA16699EBD}" srcOrd="0" destOrd="0" presId="urn:microsoft.com/office/officeart/2005/8/layout/hList1"/>
    <dgm:cxn modelId="{6A9736E9-1E08-43CC-970F-C83E6B45881F}" type="presParOf" srcId="{F63DBC88-06D4-4041-966D-E70167D083C7}" destId="{BC1F479D-3188-4A17-8342-3E9EC448155C}" srcOrd="1" destOrd="0" presId="urn:microsoft.com/office/officeart/2005/8/layout/hList1"/>
    <dgm:cxn modelId="{C258C740-8FA8-46C1-BA86-4F995C3D4315}" type="presParOf" srcId="{850C5A11-8578-43B3-8BC4-BB29A2B0FD58}" destId="{E1921305-9643-42A9-BCBA-17A0DD59A815}" srcOrd="7" destOrd="0" presId="urn:microsoft.com/office/officeart/2005/8/layout/hList1"/>
    <dgm:cxn modelId="{ED3FF2B9-D9DB-4622-AA42-2A2AA96E700D}" type="presParOf" srcId="{850C5A11-8578-43B3-8BC4-BB29A2B0FD58}" destId="{EB7C966E-1AF1-4D0C-AAD1-660D0ECFCCCF}" srcOrd="8" destOrd="0" presId="urn:microsoft.com/office/officeart/2005/8/layout/hList1"/>
    <dgm:cxn modelId="{5E7ED823-4354-43F1-93D1-420571C5000C}" type="presParOf" srcId="{EB7C966E-1AF1-4D0C-AAD1-660D0ECFCCCF}" destId="{5C8FD715-DE80-408A-83E6-E35242400B6A}" srcOrd="0" destOrd="0" presId="urn:microsoft.com/office/officeart/2005/8/layout/hList1"/>
    <dgm:cxn modelId="{44D1BF99-D80F-4190-BA84-A50475218B7F}" type="presParOf" srcId="{EB7C966E-1AF1-4D0C-AAD1-660D0ECFCCCF}" destId="{D27A4CFB-F5F3-4612-892B-F52A75EF0078}"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F81048-C4EB-422B-B6F6-E51FEB6604C5}">
      <dsp:nvSpPr>
        <dsp:cNvPr id="0" name=""/>
        <dsp:cNvSpPr/>
      </dsp:nvSpPr>
      <dsp:spPr>
        <a:xfrm>
          <a:off x="5625" y="1421246"/>
          <a:ext cx="2156385" cy="547200"/>
        </a:xfrm>
        <a:prstGeom prst="rect">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77216" rIns="135128" bIns="77216" numCol="1" spcCol="1270" anchor="ctr" anchorCtr="0">
          <a:noAutofit/>
        </a:bodyPr>
        <a:lstStyle/>
        <a:p>
          <a:pPr marL="0" lvl="0" indent="0" algn="ctr" defTabSz="844550">
            <a:lnSpc>
              <a:spcPct val="90000"/>
            </a:lnSpc>
            <a:spcBef>
              <a:spcPct val="0"/>
            </a:spcBef>
            <a:spcAft>
              <a:spcPct val="35000"/>
            </a:spcAft>
            <a:buNone/>
          </a:pPr>
          <a:r>
            <a:rPr lang="en-US" sz="1900" kern="1200" dirty="0"/>
            <a:t>Convection</a:t>
          </a:r>
        </a:p>
      </dsp:txBody>
      <dsp:txXfrm>
        <a:off x="5625" y="1421246"/>
        <a:ext cx="2156385" cy="547200"/>
      </dsp:txXfrm>
    </dsp:sp>
    <dsp:sp modelId="{F47C289C-5E07-4478-9742-D1950B798476}">
      <dsp:nvSpPr>
        <dsp:cNvPr id="0" name=""/>
        <dsp:cNvSpPr/>
      </dsp:nvSpPr>
      <dsp:spPr>
        <a:xfrm>
          <a:off x="5625" y="1968446"/>
          <a:ext cx="2156385" cy="3468307"/>
        </a:xfrm>
        <a:prstGeom prst="rect">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1346" tIns="101346" rIns="135128" bIns="152019" numCol="1" spcCol="1270" anchor="t" anchorCtr="0">
          <a:noAutofit/>
        </a:bodyPr>
        <a:lstStyle/>
        <a:p>
          <a:pPr marL="171450" lvl="1" indent="-171450" algn="l" defTabSz="844550">
            <a:lnSpc>
              <a:spcPct val="90000"/>
            </a:lnSpc>
            <a:spcBef>
              <a:spcPct val="0"/>
            </a:spcBef>
            <a:spcAft>
              <a:spcPct val="15000"/>
            </a:spcAft>
            <a:buChar char="•"/>
          </a:pPr>
          <a:r>
            <a:rPr lang="en-US" sz="1900" kern="1200" dirty="0"/>
            <a:t>Zhang-McFarlane</a:t>
          </a:r>
        </a:p>
        <a:p>
          <a:pPr marL="171450" lvl="1" indent="-171450" algn="l" defTabSz="844550">
            <a:lnSpc>
              <a:spcPct val="90000"/>
            </a:lnSpc>
            <a:spcBef>
              <a:spcPct val="0"/>
            </a:spcBef>
            <a:spcAft>
              <a:spcPct val="15000"/>
            </a:spcAft>
            <a:buChar char="•"/>
          </a:pPr>
          <a:r>
            <a:rPr lang="en-US" sz="1900" kern="1200" dirty="0"/>
            <a:t>Emanuel</a:t>
          </a:r>
        </a:p>
        <a:p>
          <a:pPr marL="171450" lvl="1" indent="-171450" algn="l" defTabSz="844550">
            <a:lnSpc>
              <a:spcPct val="90000"/>
            </a:lnSpc>
            <a:spcBef>
              <a:spcPct val="0"/>
            </a:spcBef>
            <a:spcAft>
              <a:spcPct val="15000"/>
            </a:spcAft>
            <a:buChar char="•"/>
          </a:pPr>
          <a:r>
            <a:rPr lang="en-US" sz="1900" kern="1200" dirty="0"/>
            <a:t>Emanuel hard adjustment</a:t>
          </a:r>
        </a:p>
        <a:p>
          <a:pPr marL="171450" lvl="1" indent="-171450" algn="l" defTabSz="844550">
            <a:lnSpc>
              <a:spcPct val="90000"/>
            </a:lnSpc>
            <a:spcBef>
              <a:spcPct val="0"/>
            </a:spcBef>
            <a:spcAft>
              <a:spcPct val="15000"/>
            </a:spcAft>
            <a:buChar char="•"/>
          </a:pPr>
          <a:r>
            <a:rPr lang="en-US" sz="1900" kern="1200" dirty="0"/>
            <a:t>Simplified Betts-Miller</a:t>
          </a:r>
        </a:p>
      </dsp:txBody>
      <dsp:txXfrm>
        <a:off x="5625" y="1968446"/>
        <a:ext cx="2156385" cy="3468307"/>
      </dsp:txXfrm>
    </dsp:sp>
    <dsp:sp modelId="{196E5CB7-C178-42FD-B64F-832F3F036707}">
      <dsp:nvSpPr>
        <dsp:cNvPr id="0" name=""/>
        <dsp:cNvSpPr/>
      </dsp:nvSpPr>
      <dsp:spPr>
        <a:xfrm>
          <a:off x="2463904" y="1421246"/>
          <a:ext cx="2156385" cy="547200"/>
        </a:xfrm>
        <a:prstGeom prst="rect">
          <a:avLst/>
        </a:prstGeom>
        <a:solidFill>
          <a:schemeClr val="accent5">
            <a:hueOff val="-1689636"/>
            <a:satOff val="-4355"/>
            <a:lumOff val="-2941"/>
            <a:alphaOff val="0"/>
          </a:schemeClr>
        </a:solidFill>
        <a:ln w="12700" cap="flat" cmpd="sng" algn="ctr">
          <a:solidFill>
            <a:schemeClr val="accent5">
              <a:hueOff val="-1689636"/>
              <a:satOff val="-4355"/>
              <a:lumOff val="-294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77216" rIns="135128" bIns="77216" numCol="1" spcCol="1270" anchor="ctr" anchorCtr="0">
          <a:noAutofit/>
        </a:bodyPr>
        <a:lstStyle/>
        <a:p>
          <a:pPr marL="0" lvl="0" indent="0" algn="ctr" defTabSz="844550">
            <a:lnSpc>
              <a:spcPct val="90000"/>
            </a:lnSpc>
            <a:spcBef>
              <a:spcPct val="0"/>
            </a:spcBef>
            <a:spcAft>
              <a:spcPct val="35000"/>
            </a:spcAft>
            <a:buNone/>
          </a:pPr>
          <a:r>
            <a:rPr lang="en-US" sz="1900" kern="1200" dirty="0"/>
            <a:t>Dynamics</a:t>
          </a:r>
        </a:p>
      </dsp:txBody>
      <dsp:txXfrm>
        <a:off x="2463904" y="1421246"/>
        <a:ext cx="2156385" cy="547200"/>
      </dsp:txXfrm>
    </dsp:sp>
    <dsp:sp modelId="{EA82C522-6EE0-4AAB-A4DB-4B1AF0332509}">
      <dsp:nvSpPr>
        <dsp:cNvPr id="0" name=""/>
        <dsp:cNvSpPr/>
      </dsp:nvSpPr>
      <dsp:spPr>
        <a:xfrm>
          <a:off x="2463904" y="1968446"/>
          <a:ext cx="2156385" cy="3468307"/>
        </a:xfrm>
        <a:prstGeom prst="rect">
          <a:avLst/>
        </a:prstGeom>
        <a:solidFill>
          <a:schemeClr val="accent5">
            <a:tint val="40000"/>
            <a:alpha val="90000"/>
            <a:hueOff val="-1684941"/>
            <a:satOff val="-5708"/>
            <a:lumOff val="-732"/>
            <a:alphaOff val="0"/>
          </a:schemeClr>
        </a:solidFill>
        <a:ln w="12700" cap="flat" cmpd="sng" algn="ctr">
          <a:solidFill>
            <a:schemeClr val="accent5">
              <a:tint val="40000"/>
              <a:alpha val="90000"/>
              <a:hueOff val="-1684941"/>
              <a:satOff val="-5708"/>
              <a:lumOff val="-732"/>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1346" tIns="101346" rIns="135128" bIns="152019" numCol="1" spcCol="1270" anchor="t" anchorCtr="0">
          <a:noAutofit/>
        </a:bodyPr>
        <a:lstStyle/>
        <a:p>
          <a:pPr marL="171450" lvl="1" indent="-171450" algn="l" defTabSz="844550">
            <a:lnSpc>
              <a:spcPct val="90000"/>
            </a:lnSpc>
            <a:spcBef>
              <a:spcPct val="0"/>
            </a:spcBef>
            <a:spcAft>
              <a:spcPct val="15000"/>
            </a:spcAft>
            <a:buChar char="•"/>
          </a:pPr>
          <a:r>
            <a:rPr lang="en-US" sz="1900" kern="1200" dirty="0"/>
            <a:t>Axisymmetric Dynamics</a:t>
          </a:r>
        </a:p>
        <a:p>
          <a:pPr marL="171450" lvl="1" indent="-171450" algn="l" defTabSz="844550">
            <a:lnSpc>
              <a:spcPct val="90000"/>
            </a:lnSpc>
            <a:spcBef>
              <a:spcPct val="0"/>
            </a:spcBef>
            <a:spcAft>
              <a:spcPct val="15000"/>
            </a:spcAft>
            <a:buChar char="•"/>
          </a:pPr>
          <a:r>
            <a:rPr lang="en-US" sz="1900" kern="1200" dirty="0"/>
            <a:t>Two column Dynamics</a:t>
          </a:r>
        </a:p>
      </dsp:txBody>
      <dsp:txXfrm>
        <a:off x="2463904" y="1968446"/>
        <a:ext cx="2156385" cy="3468307"/>
      </dsp:txXfrm>
    </dsp:sp>
    <dsp:sp modelId="{0DB19C7B-35BC-42B8-9D0B-B504BB477D62}">
      <dsp:nvSpPr>
        <dsp:cNvPr id="0" name=""/>
        <dsp:cNvSpPr/>
      </dsp:nvSpPr>
      <dsp:spPr>
        <a:xfrm>
          <a:off x="4922183" y="1421246"/>
          <a:ext cx="2156385" cy="547200"/>
        </a:xfrm>
        <a:prstGeom prst="rect">
          <a:avLst/>
        </a:prstGeom>
        <a:solidFill>
          <a:schemeClr val="accent5">
            <a:hueOff val="-3379271"/>
            <a:satOff val="-8710"/>
            <a:lumOff val="-5883"/>
            <a:alphaOff val="0"/>
          </a:schemeClr>
        </a:solidFill>
        <a:ln w="12700" cap="flat" cmpd="sng" algn="ctr">
          <a:solidFill>
            <a:schemeClr val="accent5">
              <a:hueOff val="-3379271"/>
              <a:satOff val="-8710"/>
              <a:lumOff val="-588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77216" rIns="135128" bIns="77216" numCol="1" spcCol="1270" anchor="ctr" anchorCtr="0">
          <a:noAutofit/>
        </a:bodyPr>
        <a:lstStyle/>
        <a:p>
          <a:pPr marL="0" lvl="0" indent="0" algn="ctr" defTabSz="844550">
            <a:lnSpc>
              <a:spcPct val="90000"/>
            </a:lnSpc>
            <a:spcBef>
              <a:spcPct val="0"/>
            </a:spcBef>
            <a:spcAft>
              <a:spcPct val="35000"/>
            </a:spcAft>
            <a:buNone/>
          </a:pPr>
          <a:r>
            <a:rPr lang="en-US" sz="1900" kern="1200" dirty="0"/>
            <a:t>Radiation</a:t>
          </a:r>
        </a:p>
      </dsp:txBody>
      <dsp:txXfrm>
        <a:off x="4922183" y="1421246"/>
        <a:ext cx="2156385" cy="547200"/>
      </dsp:txXfrm>
    </dsp:sp>
    <dsp:sp modelId="{8887141F-9B6C-457E-97AE-89C507D740C1}">
      <dsp:nvSpPr>
        <dsp:cNvPr id="0" name=""/>
        <dsp:cNvSpPr/>
      </dsp:nvSpPr>
      <dsp:spPr>
        <a:xfrm>
          <a:off x="4922183" y="1968446"/>
          <a:ext cx="2156385" cy="3468307"/>
        </a:xfrm>
        <a:prstGeom prst="rect">
          <a:avLst/>
        </a:prstGeom>
        <a:solidFill>
          <a:schemeClr val="accent5">
            <a:tint val="40000"/>
            <a:alpha val="90000"/>
            <a:hueOff val="-3369881"/>
            <a:satOff val="-11416"/>
            <a:lumOff val="-1464"/>
            <a:alphaOff val="0"/>
          </a:schemeClr>
        </a:solidFill>
        <a:ln w="12700" cap="flat" cmpd="sng" algn="ctr">
          <a:solidFill>
            <a:schemeClr val="accent5">
              <a:tint val="40000"/>
              <a:alpha val="90000"/>
              <a:hueOff val="-3369881"/>
              <a:satOff val="-11416"/>
              <a:lumOff val="-1464"/>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1346" tIns="101346" rIns="135128" bIns="152019" numCol="1" spcCol="1270" anchor="t" anchorCtr="0">
          <a:noAutofit/>
        </a:bodyPr>
        <a:lstStyle/>
        <a:p>
          <a:pPr marL="171450" lvl="1" indent="-171450" algn="l" defTabSz="844550">
            <a:lnSpc>
              <a:spcPct val="90000"/>
            </a:lnSpc>
            <a:spcBef>
              <a:spcPct val="0"/>
            </a:spcBef>
            <a:spcAft>
              <a:spcPct val="15000"/>
            </a:spcAft>
            <a:buChar char="•"/>
          </a:pPr>
          <a:r>
            <a:rPr lang="en-US" sz="1900" kern="1200" dirty="0"/>
            <a:t>Community Atmosphere Model 3</a:t>
          </a:r>
        </a:p>
        <a:p>
          <a:pPr marL="171450" lvl="1" indent="-171450" algn="l" defTabSz="844550">
            <a:lnSpc>
              <a:spcPct val="90000"/>
            </a:lnSpc>
            <a:spcBef>
              <a:spcPct val="0"/>
            </a:spcBef>
            <a:spcAft>
              <a:spcPct val="15000"/>
            </a:spcAft>
            <a:buChar char="•"/>
          </a:pPr>
          <a:r>
            <a:rPr lang="en-US" sz="1900" kern="1200" dirty="0"/>
            <a:t>CCM 3</a:t>
          </a:r>
        </a:p>
        <a:p>
          <a:pPr marL="171450" lvl="1" indent="-171450" algn="l" defTabSz="844550">
            <a:lnSpc>
              <a:spcPct val="90000"/>
            </a:lnSpc>
            <a:spcBef>
              <a:spcPct val="0"/>
            </a:spcBef>
            <a:spcAft>
              <a:spcPct val="15000"/>
            </a:spcAft>
            <a:buChar char="•"/>
          </a:pPr>
          <a:r>
            <a:rPr lang="en-US" sz="1900" kern="1200" dirty="0"/>
            <a:t>Chou</a:t>
          </a:r>
        </a:p>
        <a:p>
          <a:pPr marL="171450" lvl="1" indent="-171450" algn="l" defTabSz="844550">
            <a:lnSpc>
              <a:spcPct val="90000"/>
            </a:lnSpc>
            <a:spcBef>
              <a:spcPct val="0"/>
            </a:spcBef>
            <a:spcAft>
              <a:spcPct val="15000"/>
            </a:spcAft>
            <a:buChar char="•"/>
          </a:pPr>
          <a:r>
            <a:rPr lang="en-US" sz="1900" kern="1200" dirty="0"/>
            <a:t>Grey Gas</a:t>
          </a:r>
        </a:p>
        <a:p>
          <a:pPr marL="171450" lvl="1" indent="-171450" algn="l" defTabSz="844550">
            <a:lnSpc>
              <a:spcPct val="90000"/>
            </a:lnSpc>
            <a:spcBef>
              <a:spcPct val="0"/>
            </a:spcBef>
            <a:spcAft>
              <a:spcPct val="15000"/>
            </a:spcAft>
            <a:buChar char="•"/>
          </a:pPr>
          <a:r>
            <a:rPr lang="en-US" sz="1900" kern="1200" dirty="0"/>
            <a:t>Rapid Radiative Transfer Model</a:t>
          </a:r>
        </a:p>
        <a:p>
          <a:pPr marL="171450" lvl="1" indent="-171450" algn="l" defTabSz="844550">
            <a:lnSpc>
              <a:spcPct val="90000"/>
            </a:lnSpc>
            <a:spcBef>
              <a:spcPct val="0"/>
            </a:spcBef>
            <a:spcAft>
              <a:spcPct val="15000"/>
            </a:spcAft>
            <a:buChar char="•"/>
          </a:pPr>
          <a:r>
            <a:rPr lang="en-US" sz="1900" kern="1200" dirty="0"/>
            <a:t>Insolation</a:t>
          </a:r>
        </a:p>
        <a:p>
          <a:pPr marL="171450" lvl="1" indent="-171450" algn="l" defTabSz="844550">
            <a:lnSpc>
              <a:spcPct val="90000"/>
            </a:lnSpc>
            <a:spcBef>
              <a:spcPct val="0"/>
            </a:spcBef>
            <a:spcAft>
              <a:spcPct val="15000"/>
            </a:spcAft>
            <a:buChar char="•"/>
          </a:pPr>
          <a:r>
            <a:rPr lang="en-US" sz="1900" kern="1200" dirty="0"/>
            <a:t>Absorption by ozone</a:t>
          </a:r>
        </a:p>
      </dsp:txBody>
      <dsp:txXfrm>
        <a:off x="4922183" y="1968446"/>
        <a:ext cx="2156385" cy="3468307"/>
      </dsp:txXfrm>
    </dsp:sp>
    <dsp:sp modelId="{E40B7BE2-5972-409B-A09B-EFEA16699EBD}">
      <dsp:nvSpPr>
        <dsp:cNvPr id="0" name=""/>
        <dsp:cNvSpPr/>
      </dsp:nvSpPr>
      <dsp:spPr>
        <a:xfrm>
          <a:off x="7380463" y="1421246"/>
          <a:ext cx="2156385" cy="547200"/>
        </a:xfrm>
        <a:prstGeom prst="rect">
          <a:avLst/>
        </a:prstGeom>
        <a:solidFill>
          <a:schemeClr val="accent5">
            <a:hueOff val="-5068907"/>
            <a:satOff val="-13064"/>
            <a:lumOff val="-8824"/>
            <a:alphaOff val="0"/>
          </a:schemeClr>
        </a:solidFill>
        <a:ln w="12700" cap="flat" cmpd="sng" algn="ctr">
          <a:solidFill>
            <a:schemeClr val="accent5">
              <a:hueOff val="-5068907"/>
              <a:satOff val="-13064"/>
              <a:lumOff val="-8824"/>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77216" rIns="135128" bIns="77216" numCol="1" spcCol="1270" anchor="ctr" anchorCtr="0">
          <a:noAutofit/>
        </a:bodyPr>
        <a:lstStyle/>
        <a:p>
          <a:pPr marL="0" lvl="0" indent="0" algn="ctr" defTabSz="844550">
            <a:lnSpc>
              <a:spcPct val="90000"/>
            </a:lnSpc>
            <a:spcBef>
              <a:spcPct val="0"/>
            </a:spcBef>
            <a:spcAft>
              <a:spcPct val="35000"/>
            </a:spcAft>
            <a:buNone/>
          </a:pPr>
          <a:r>
            <a:rPr lang="en-US" sz="1900" kern="1200" dirty="0"/>
            <a:t>Turbulence</a:t>
          </a:r>
        </a:p>
      </dsp:txBody>
      <dsp:txXfrm>
        <a:off x="7380463" y="1421246"/>
        <a:ext cx="2156385" cy="547200"/>
      </dsp:txXfrm>
    </dsp:sp>
    <dsp:sp modelId="{BC1F479D-3188-4A17-8342-3E9EC448155C}">
      <dsp:nvSpPr>
        <dsp:cNvPr id="0" name=""/>
        <dsp:cNvSpPr/>
      </dsp:nvSpPr>
      <dsp:spPr>
        <a:xfrm>
          <a:off x="7380463" y="1968446"/>
          <a:ext cx="2156385" cy="3468307"/>
        </a:xfrm>
        <a:prstGeom prst="rect">
          <a:avLst/>
        </a:prstGeom>
        <a:solidFill>
          <a:schemeClr val="accent5">
            <a:tint val="40000"/>
            <a:alpha val="90000"/>
            <a:hueOff val="-5054821"/>
            <a:satOff val="-17124"/>
            <a:lumOff val="-2196"/>
            <a:alphaOff val="0"/>
          </a:schemeClr>
        </a:solidFill>
        <a:ln w="12700" cap="flat" cmpd="sng" algn="ctr">
          <a:solidFill>
            <a:schemeClr val="accent5">
              <a:tint val="40000"/>
              <a:alpha val="90000"/>
              <a:hueOff val="-5054821"/>
              <a:satOff val="-17124"/>
              <a:lumOff val="-2196"/>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1346" tIns="101346" rIns="135128" bIns="152019" numCol="1" spcCol="1270" anchor="t" anchorCtr="0">
          <a:noAutofit/>
        </a:bodyPr>
        <a:lstStyle/>
        <a:p>
          <a:pPr marL="171450" lvl="1" indent="-171450" algn="l" defTabSz="844550">
            <a:lnSpc>
              <a:spcPct val="90000"/>
            </a:lnSpc>
            <a:spcBef>
              <a:spcPct val="0"/>
            </a:spcBef>
            <a:spcAft>
              <a:spcPct val="15000"/>
            </a:spcAft>
            <a:buChar char="•"/>
          </a:pPr>
          <a:r>
            <a:rPr lang="en-US" sz="1900" kern="1200" dirty="0"/>
            <a:t>CCM3</a:t>
          </a:r>
        </a:p>
        <a:p>
          <a:pPr marL="171450" lvl="1" indent="-171450" algn="l" defTabSz="844550">
            <a:lnSpc>
              <a:spcPct val="90000"/>
            </a:lnSpc>
            <a:spcBef>
              <a:spcPct val="0"/>
            </a:spcBef>
            <a:spcAft>
              <a:spcPct val="15000"/>
            </a:spcAft>
            <a:buChar char="•"/>
          </a:pPr>
          <a:r>
            <a:rPr lang="en-US" sz="1900" kern="1200" dirty="0"/>
            <a:t>Simple</a:t>
          </a:r>
        </a:p>
      </dsp:txBody>
      <dsp:txXfrm>
        <a:off x="7380463" y="1968446"/>
        <a:ext cx="2156385" cy="3468307"/>
      </dsp:txXfrm>
    </dsp:sp>
    <dsp:sp modelId="{5C8FD715-DE80-408A-83E6-E35242400B6A}">
      <dsp:nvSpPr>
        <dsp:cNvPr id="0" name=""/>
        <dsp:cNvSpPr/>
      </dsp:nvSpPr>
      <dsp:spPr>
        <a:xfrm>
          <a:off x="9838742" y="1421246"/>
          <a:ext cx="2156385" cy="547200"/>
        </a:xfrm>
        <a:prstGeom prst="rect">
          <a:avLst/>
        </a:prstGeom>
        <a:solidFill>
          <a:schemeClr val="accent5">
            <a:hueOff val="-6758543"/>
            <a:satOff val="-17419"/>
            <a:lumOff val="-11765"/>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77216" rIns="135128" bIns="77216" numCol="1" spcCol="1270" anchor="ctr" anchorCtr="0">
          <a:noAutofit/>
        </a:bodyPr>
        <a:lstStyle/>
        <a:p>
          <a:pPr marL="0" lvl="0" indent="0" algn="ctr" defTabSz="844550">
            <a:lnSpc>
              <a:spcPct val="90000"/>
            </a:lnSpc>
            <a:spcBef>
              <a:spcPct val="0"/>
            </a:spcBef>
            <a:spcAft>
              <a:spcPct val="35000"/>
            </a:spcAft>
            <a:buNone/>
          </a:pPr>
          <a:r>
            <a:rPr lang="en-US" sz="1900" kern="1200" dirty="0"/>
            <a:t>Other Factors</a:t>
          </a:r>
        </a:p>
      </dsp:txBody>
      <dsp:txXfrm>
        <a:off x="9838742" y="1421246"/>
        <a:ext cx="2156385" cy="547200"/>
      </dsp:txXfrm>
    </dsp:sp>
    <dsp:sp modelId="{D27A4CFB-F5F3-4612-892B-F52A75EF0078}">
      <dsp:nvSpPr>
        <dsp:cNvPr id="0" name=""/>
        <dsp:cNvSpPr/>
      </dsp:nvSpPr>
      <dsp:spPr>
        <a:xfrm>
          <a:off x="9838742" y="1968446"/>
          <a:ext cx="2156385" cy="3468307"/>
        </a:xfrm>
        <a:prstGeom prst="rect">
          <a:avLst/>
        </a:prstGeom>
        <a:solidFill>
          <a:schemeClr val="accent5">
            <a:tint val="40000"/>
            <a:alpha val="90000"/>
            <a:hueOff val="-6739762"/>
            <a:satOff val="-22832"/>
            <a:lumOff val="-2928"/>
            <a:alphaOff val="0"/>
          </a:schemeClr>
        </a:solidFill>
        <a:ln w="12700" cap="flat" cmpd="sng" algn="ctr">
          <a:solidFill>
            <a:schemeClr val="accent5">
              <a:tint val="40000"/>
              <a:alpha val="90000"/>
              <a:hueOff val="-6739762"/>
              <a:satOff val="-22832"/>
              <a:lumOff val="-2928"/>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1346" tIns="101346" rIns="135128" bIns="152019" numCol="1" spcCol="1270" anchor="t" anchorCtr="0">
          <a:noAutofit/>
        </a:bodyPr>
        <a:lstStyle/>
        <a:p>
          <a:pPr marL="171450" lvl="1" indent="-171450" algn="l" defTabSz="844550">
            <a:lnSpc>
              <a:spcPct val="90000"/>
            </a:lnSpc>
            <a:spcBef>
              <a:spcPct val="0"/>
            </a:spcBef>
            <a:spcAft>
              <a:spcPct val="15000"/>
            </a:spcAft>
            <a:buChar char="•"/>
          </a:pPr>
          <a:r>
            <a:rPr lang="en-US" sz="1900" kern="1200" dirty="0"/>
            <a:t>Thermodynamics</a:t>
          </a:r>
        </a:p>
        <a:p>
          <a:pPr marL="171450" lvl="1" indent="-171450" algn="l" defTabSz="844550">
            <a:lnSpc>
              <a:spcPct val="90000"/>
            </a:lnSpc>
            <a:spcBef>
              <a:spcPct val="0"/>
            </a:spcBef>
            <a:spcAft>
              <a:spcPct val="15000"/>
            </a:spcAft>
            <a:buChar char="•"/>
          </a:pPr>
          <a:r>
            <a:rPr lang="en-US" sz="1900" kern="1200" dirty="0"/>
            <a:t>Ocean Model</a:t>
          </a:r>
        </a:p>
      </dsp:txBody>
      <dsp:txXfrm>
        <a:off x="9838742" y="1968446"/>
        <a:ext cx="2156385" cy="346830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F81048-C4EB-422B-B6F6-E51FEB6604C5}">
      <dsp:nvSpPr>
        <dsp:cNvPr id="0" name=""/>
        <dsp:cNvSpPr/>
      </dsp:nvSpPr>
      <dsp:spPr>
        <a:xfrm>
          <a:off x="5625" y="1421246"/>
          <a:ext cx="2156385" cy="547200"/>
        </a:xfrm>
        <a:prstGeom prst="rect">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77216" rIns="135128" bIns="77216" numCol="1" spcCol="1270" anchor="ctr" anchorCtr="0">
          <a:noAutofit/>
        </a:bodyPr>
        <a:lstStyle/>
        <a:p>
          <a:pPr marL="0" lvl="0" indent="0" algn="ctr" defTabSz="844550">
            <a:lnSpc>
              <a:spcPct val="90000"/>
            </a:lnSpc>
            <a:spcBef>
              <a:spcPct val="0"/>
            </a:spcBef>
            <a:spcAft>
              <a:spcPct val="35000"/>
            </a:spcAft>
            <a:buNone/>
          </a:pPr>
          <a:r>
            <a:rPr lang="en-US" sz="1900" kern="1200" dirty="0"/>
            <a:t>Convection</a:t>
          </a:r>
        </a:p>
      </dsp:txBody>
      <dsp:txXfrm>
        <a:off x="5625" y="1421246"/>
        <a:ext cx="2156385" cy="547200"/>
      </dsp:txXfrm>
    </dsp:sp>
    <dsp:sp modelId="{F47C289C-5E07-4478-9742-D1950B798476}">
      <dsp:nvSpPr>
        <dsp:cNvPr id="0" name=""/>
        <dsp:cNvSpPr/>
      </dsp:nvSpPr>
      <dsp:spPr>
        <a:xfrm>
          <a:off x="5625" y="1968446"/>
          <a:ext cx="2156385" cy="3468307"/>
        </a:xfrm>
        <a:prstGeom prst="rect">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1346" tIns="101346" rIns="135128" bIns="152019" numCol="1" spcCol="1270" anchor="t" anchorCtr="0">
          <a:noAutofit/>
        </a:bodyPr>
        <a:lstStyle/>
        <a:p>
          <a:pPr marL="171450" lvl="1" indent="-171450" algn="l" defTabSz="844550">
            <a:lnSpc>
              <a:spcPct val="90000"/>
            </a:lnSpc>
            <a:spcBef>
              <a:spcPct val="0"/>
            </a:spcBef>
            <a:spcAft>
              <a:spcPct val="15000"/>
            </a:spcAft>
            <a:buChar char="•"/>
          </a:pPr>
          <a:r>
            <a:rPr lang="en-US" sz="1900" kern="1200" dirty="0"/>
            <a:t>Zhang-McFarlane</a:t>
          </a:r>
        </a:p>
        <a:p>
          <a:pPr marL="171450" lvl="1" indent="-171450" algn="l" defTabSz="844550">
            <a:lnSpc>
              <a:spcPct val="90000"/>
            </a:lnSpc>
            <a:spcBef>
              <a:spcPct val="0"/>
            </a:spcBef>
            <a:spcAft>
              <a:spcPct val="15000"/>
            </a:spcAft>
            <a:buChar char="•"/>
          </a:pPr>
          <a:r>
            <a:rPr lang="en-US" sz="1900" kern="1200" dirty="0"/>
            <a:t>Emanuel</a:t>
          </a:r>
        </a:p>
        <a:p>
          <a:pPr marL="171450" lvl="1" indent="-171450" algn="l" defTabSz="844550">
            <a:lnSpc>
              <a:spcPct val="90000"/>
            </a:lnSpc>
            <a:spcBef>
              <a:spcPct val="0"/>
            </a:spcBef>
            <a:spcAft>
              <a:spcPct val="15000"/>
            </a:spcAft>
            <a:buChar char="•"/>
          </a:pPr>
          <a:r>
            <a:rPr lang="en-US" sz="1900" kern="1200" dirty="0"/>
            <a:t>Emanuel hard adjustment</a:t>
          </a:r>
        </a:p>
        <a:p>
          <a:pPr marL="171450" lvl="1" indent="-171450" algn="l" defTabSz="844550">
            <a:lnSpc>
              <a:spcPct val="90000"/>
            </a:lnSpc>
            <a:spcBef>
              <a:spcPct val="0"/>
            </a:spcBef>
            <a:spcAft>
              <a:spcPct val="15000"/>
            </a:spcAft>
            <a:buChar char="•"/>
          </a:pPr>
          <a:r>
            <a:rPr lang="en-US" sz="1900" kern="1200" dirty="0"/>
            <a:t>Simplified Betts-Miller</a:t>
          </a:r>
        </a:p>
      </dsp:txBody>
      <dsp:txXfrm>
        <a:off x="5625" y="1968446"/>
        <a:ext cx="2156385" cy="3468307"/>
      </dsp:txXfrm>
    </dsp:sp>
    <dsp:sp modelId="{196E5CB7-C178-42FD-B64F-832F3F036707}">
      <dsp:nvSpPr>
        <dsp:cNvPr id="0" name=""/>
        <dsp:cNvSpPr/>
      </dsp:nvSpPr>
      <dsp:spPr>
        <a:xfrm>
          <a:off x="2463904" y="1421246"/>
          <a:ext cx="2156385" cy="547200"/>
        </a:xfrm>
        <a:prstGeom prst="rect">
          <a:avLst/>
        </a:prstGeom>
        <a:solidFill>
          <a:schemeClr val="accent5">
            <a:hueOff val="-1689636"/>
            <a:satOff val="-4355"/>
            <a:lumOff val="-2941"/>
            <a:alphaOff val="0"/>
          </a:schemeClr>
        </a:solidFill>
        <a:ln w="12700" cap="flat" cmpd="sng" algn="ctr">
          <a:solidFill>
            <a:schemeClr val="accent5">
              <a:hueOff val="-1689636"/>
              <a:satOff val="-4355"/>
              <a:lumOff val="-294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77216" rIns="135128" bIns="77216" numCol="1" spcCol="1270" anchor="ctr" anchorCtr="0">
          <a:noAutofit/>
        </a:bodyPr>
        <a:lstStyle/>
        <a:p>
          <a:pPr marL="0" lvl="0" indent="0" algn="ctr" defTabSz="844550">
            <a:lnSpc>
              <a:spcPct val="90000"/>
            </a:lnSpc>
            <a:spcBef>
              <a:spcPct val="0"/>
            </a:spcBef>
            <a:spcAft>
              <a:spcPct val="35000"/>
            </a:spcAft>
            <a:buNone/>
          </a:pPr>
          <a:r>
            <a:rPr lang="en-US" sz="1900" kern="1200" dirty="0"/>
            <a:t>Dynamics</a:t>
          </a:r>
        </a:p>
      </dsp:txBody>
      <dsp:txXfrm>
        <a:off x="2463904" y="1421246"/>
        <a:ext cx="2156385" cy="547200"/>
      </dsp:txXfrm>
    </dsp:sp>
    <dsp:sp modelId="{EA82C522-6EE0-4AAB-A4DB-4B1AF0332509}">
      <dsp:nvSpPr>
        <dsp:cNvPr id="0" name=""/>
        <dsp:cNvSpPr/>
      </dsp:nvSpPr>
      <dsp:spPr>
        <a:xfrm>
          <a:off x="2463904" y="1968446"/>
          <a:ext cx="2156385" cy="3468307"/>
        </a:xfrm>
        <a:prstGeom prst="rect">
          <a:avLst/>
        </a:prstGeom>
        <a:solidFill>
          <a:schemeClr val="accent5">
            <a:tint val="40000"/>
            <a:alpha val="90000"/>
            <a:hueOff val="-1684941"/>
            <a:satOff val="-5708"/>
            <a:lumOff val="-732"/>
            <a:alphaOff val="0"/>
          </a:schemeClr>
        </a:solidFill>
        <a:ln w="12700" cap="flat" cmpd="sng" algn="ctr">
          <a:solidFill>
            <a:schemeClr val="accent5">
              <a:tint val="40000"/>
              <a:alpha val="90000"/>
              <a:hueOff val="-1684941"/>
              <a:satOff val="-5708"/>
              <a:lumOff val="-732"/>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1346" tIns="101346" rIns="135128" bIns="152019" numCol="1" spcCol="1270" anchor="t" anchorCtr="0">
          <a:noAutofit/>
        </a:bodyPr>
        <a:lstStyle/>
        <a:p>
          <a:pPr marL="171450" lvl="1" indent="-171450" algn="l" defTabSz="844550">
            <a:lnSpc>
              <a:spcPct val="90000"/>
            </a:lnSpc>
            <a:spcBef>
              <a:spcPct val="0"/>
            </a:spcBef>
            <a:spcAft>
              <a:spcPct val="15000"/>
            </a:spcAft>
            <a:buChar char="•"/>
          </a:pPr>
          <a:r>
            <a:rPr lang="en-US" sz="1900" kern="1200" dirty="0"/>
            <a:t>Axisymmetric Dynamics</a:t>
          </a:r>
        </a:p>
        <a:p>
          <a:pPr marL="171450" lvl="1" indent="-171450" algn="l" defTabSz="844550">
            <a:lnSpc>
              <a:spcPct val="90000"/>
            </a:lnSpc>
            <a:spcBef>
              <a:spcPct val="0"/>
            </a:spcBef>
            <a:spcAft>
              <a:spcPct val="15000"/>
            </a:spcAft>
            <a:buChar char="•"/>
          </a:pPr>
          <a:r>
            <a:rPr lang="en-US" sz="1900" kern="1200" dirty="0"/>
            <a:t>Two column Dynamics</a:t>
          </a:r>
        </a:p>
      </dsp:txBody>
      <dsp:txXfrm>
        <a:off x="2463904" y="1968446"/>
        <a:ext cx="2156385" cy="3468307"/>
      </dsp:txXfrm>
    </dsp:sp>
    <dsp:sp modelId="{0DB19C7B-35BC-42B8-9D0B-B504BB477D62}">
      <dsp:nvSpPr>
        <dsp:cNvPr id="0" name=""/>
        <dsp:cNvSpPr/>
      </dsp:nvSpPr>
      <dsp:spPr>
        <a:xfrm>
          <a:off x="4922183" y="1421246"/>
          <a:ext cx="2156385" cy="547200"/>
        </a:xfrm>
        <a:prstGeom prst="rect">
          <a:avLst/>
        </a:prstGeom>
        <a:solidFill>
          <a:schemeClr val="accent5">
            <a:hueOff val="-3379271"/>
            <a:satOff val="-8710"/>
            <a:lumOff val="-5883"/>
            <a:alphaOff val="0"/>
          </a:schemeClr>
        </a:solidFill>
        <a:ln w="12700" cap="flat" cmpd="sng" algn="ctr">
          <a:solidFill>
            <a:schemeClr val="accent5">
              <a:hueOff val="-3379271"/>
              <a:satOff val="-8710"/>
              <a:lumOff val="-588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77216" rIns="135128" bIns="77216" numCol="1" spcCol="1270" anchor="ctr" anchorCtr="0">
          <a:noAutofit/>
        </a:bodyPr>
        <a:lstStyle/>
        <a:p>
          <a:pPr marL="0" lvl="0" indent="0" algn="ctr" defTabSz="844550">
            <a:lnSpc>
              <a:spcPct val="90000"/>
            </a:lnSpc>
            <a:spcBef>
              <a:spcPct val="0"/>
            </a:spcBef>
            <a:spcAft>
              <a:spcPct val="35000"/>
            </a:spcAft>
            <a:buNone/>
          </a:pPr>
          <a:r>
            <a:rPr lang="en-US" sz="1900" kern="1200" dirty="0"/>
            <a:t>Radiation</a:t>
          </a:r>
        </a:p>
      </dsp:txBody>
      <dsp:txXfrm>
        <a:off x="4922183" y="1421246"/>
        <a:ext cx="2156385" cy="547200"/>
      </dsp:txXfrm>
    </dsp:sp>
    <dsp:sp modelId="{8887141F-9B6C-457E-97AE-89C507D740C1}">
      <dsp:nvSpPr>
        <dsp:cNvPr id="0" name=""/>
        <dsp:cNvSpPr/>
      </dsp:nvSpPr>
      <dsp:spPr>
        <a:xfrm>
          <a:off x="4922183" y="1968446"/>
          <a:ext cx="2156385" cy="3468307"/>
        </a:xfrm>
        <a:prstGeom prst="rect">
          <a:avLst/>
        </a:prstGeom>
        <a:solidFill>
          <a:schemeClr val="accent5">
            <a:tint val="40000"/>
            <a:alpha val="90000"/>
            <a:hueOff val="-3369881"/>
            <a:satOff val="-11416"/>
            <a:lumOff val="-1464"/>
            <a:alphaOff val="0"/>
          </a:schemeClr>
        </a:solidFill>
        <a:ln w="12700" cap="flat" cmpd="sng" algn="ctr">
          <a:solidFill>
            <a:schemeClr val="accent5">
              <a:tint val="40000"/>
              <a:alpha val="90000"/>
              <a:hueOff val="-3369881"/>
              <a:satOff val="-11416"/>
              <a:lumOff val="-1464"/>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1346" tIns="101346" rIns="135128" bIns="152019" numCol="1" spcCol="1270" anchor="t" anchorCtr="0">
          <a:noAutofit/>
        </a:bodyPr>
        <a:lstStyle/>
        <a:p>
          <a:pPr marL="171450" lvl="1" indent="-171450" algn="l" defTabSz="844550">
            <a:lnSpc>
              <a:spcPct val="90000"/>
            </a:lnSpc>
            <a:spcBef>
              <a:spcPct val="0"/>
            </a:spcBef>
            <a:spcAft>
              <a:spcPct val="15000"/>
            </a:spcAft>
            <a:buChar char="•"/>
          </a:pPr>
          <a:r>
            <a:rPr lang="en-US" sz="1900" kern="1200" dirty="0"/>
            <a:t>Community Atmosphere Model 3</a:t>
          </a:r>
        </a:p>
        <a:p>
          <a:pPr marL="171450" lvl="1" indent="-171450" algn="l" defTabSz="844550">
            <a:lnSpc>
              <a:spcPct val="90000"/>
            </a:lnSpc>
            <a:spcBef>
              <a:spcPct val="0"/>
            </a:spcBef>
            <a:spcAft>
              <a:spcPct val="15000"/>
            </a:spcAft>
            <a:buChar char="•"/>
          </a:pPr>
          <a:r>
            <a:rPr lang="en-US" sz="1900" kern="1200" dirty="0"/>
            <a:t>CCM 3</a:t>
          </a:r>
        </a:p>
        <a:p>
          <a:pPr marL="171450" lvl="1" indent="-171450" algn="l" defTabSz="844550">
            <a:lnSpc>
              <a:spcPct val="90000"/>
            </a:lnSpc>
            <a:spcBef>
              <a:spcPct val="0"/>
            </a:spcBef>
            <a:spcAft>
              <a:spcPct val="15000"/>
            </a:spcAft>
            <a:buChar char="•"/>
          </a:pPr>
          <a:r>
            <a:rPr lang="en-US" sz="1900" kern="1200" dirty="0"/>
            <a:t>Chou</a:t>
          </a:r>
        </a:p>
        <a:p>
          <a:pPr marL="171450" lvl="1" indent="-171450" algn="l" defTabSz="844550">
            <a:lnSpc>
              <a:spcPct val="90000"/>
            </a:lnSpc>
            <a:spcBef>
              <a:spcPct val="0"/>
            </a:spcBef>
            <a:spcAft>
              <a:spcPct val="15000"/>
            </a:spcAft>
            <a:buChar char="•"/>
          </a:pPr>
          <a:r>
            <a:rPr lang="en-US" sz="1900" kern="1200" dirty="0"/>
            <a:t>Grey Gas</a:t>
          </a:r>
        </a:p>
        <a:p>
          <a:pPr marL="171450" lvl="1" indent="-171450" algn="l" defTabSz="844550">
            <a:lnSpc>
              <a:spcPct val="90000"/>
            </a:lnSpc>
            <a:spcBef>
              <a:spcPct val="0"/>
            </a:spcBef>
            <a:spcAft>
              <a:spcPct val="15000"/>
            </a:spcAft>
            <a:buChar char="•"/>
          </a:pPr>
          <a:r>
            <a:rPr lang="en-US" sz="1900" kern="1200" dirty="0"/>
            <a:t>Rapid Radiative Transfer Model</a:t>
          </a:r>
        </a:p>
        <a:p>
          <a:pPr marL="171450" lvl="1" indent="-171450" algn="l" defTabSz="844550">
            <a:lnSpc>
              <a:spcPct val="90000"/>
            </a:lnSpc>
            <a:spcBef>
              <a:spcPct val="0"/>
            </a:spcBef>
            <a:spcAft>
              <a:spcPct val="15000"/>
            </a:spcAft>
            <a:buChar char="•"/>
          </a:pPr>
          <a:r>
            <a:rPr lang="en-US" sz="1900" kern="1200" dirty="0"/>
            <a:t>Insolation</a:t>
          </a:r>
        </a:p>
        <a:p>
          <a:pPr marL="171450" lvl="1" indent="-171450" algn="l" defTabSz="844550">
            <a:lnSpc>
              <a:spcPct val="90000"/>
            </a:lnSpc>
            <a:spcBef>
              <a:spcPct val="0"/>
            </a:spcBef>
            <a:spcAft>
              <a:spcPct val="15000"/>
            </a:spcAft>
            <a:buChar char="•"/>
          </a:pPr>
          <a:r>
            <a:rPr lang="en-US" sz="1900" kern="1200" dirty="0"/>
            <a:t>Absorption by ozone</a:t>
          </a:r>
        </a:p>
      </dsp:txBody>
      <dsp:txXfrm>
        <a:off x="4922183" y="1968446"/>
        <a:ext cx="2156385" cy="3468307"/>
      </dsp:txXfrm>
    </dsp:sp>
    <dsp:sp modelId="{E40B7BE2-5972-409B-A09B-EFEA16699EBD}">
      <dsp:nvSpPr>
        <dsp:cNvPr id="0" name=""/>
        <dsp:cNvSpPr/>
      </dsp:nvSpPr>
      <dsp:spPr>
        <a:xfrm>
          <a:off x="7380463" y="1421246"/>
          <a:ext cx="2156385" cy="547200"/>
        </a:xfrm>
        <a:prstGeom prst="rect">
          <a:avLst/>
        </a:prstGeom>
        <a:solidFill>
          <a:schemeClr val="accent5">
            <a:hueOff val="-5068907"/>
            <a:satOff val="-13064"/>
            <a:lumOff val="-8824"/>
            <a:alphaOff val="0"/>
          </a:schemeClr>
        </a:solidFill>
        <a:ln w="12700" cap="flat" cmpd="sng" algn="ctr">
          <a:solidFill>
            <a:schemeClr val="accent5">
              <a:hueOff val="-5068907"/>
              <a:satOff val="-13064"/>
              <a:lumOff val="-8824"/>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77216" rIns="135128" bIns="77216" numCol="1" spcCol="1270" anchor="ctr" anchorCtr="0">
          <a:noAutofit/>
        </a:bodyPr>
        <a:lstStyle/>
        <a:p>
          <a:pPr marL="0" lvl="0" indent="0" algn="ctr" defTabSz="844550">
            <a:lnSpc>
              <a:spcPct val="90000"/>
            </a:lnSpc>
            <a:spcBef>
              <a:spcPct val="0"/>
            </a:spcBef>
            <a:spcAft>
              <a:spcPct val="35000"/>
            </a:spcAft>
            <a:buNone/>
          </a:pPr>
          <a:r>
            <a:rPr lang="en-US" sz="1900" kern="1200" dirty="0"/>
            <a:t>Turbulence</a:t>
          </a:r>
        </a:p>
      </dsp:txBody>
      <dsp:txXfrm>
        <a:off x="7380463" y="1421246"/>
        <a:ext cx="2156385" cy="547200"/>
      </dsp:txXfrm>
    </dsp:sp>
    <dsp:sp modelId="{BC1F479D-3188-4A17-8342-3E9EC448155C}">
      <dsp:nvSpPr>
        <dsp:cNvPr id="0" name=""/>
        <dsp:cNvSpPr/>
      </dsp:nvSpPr>
      <dsp:spPr>
        <a:xfrm>
          <a:off x="7380463" y="1968446"/>
          <a:ext cx="2156385" cy="3468307"/>
        </a:xfrm>
        <a:prstGeom prst="rect">
          <a:avLst/>
        </a:prstGeom>
        <a:solidFill>
          <a:schemeClr val="accent5">
            <a:tint val="40000"/>
            <a:alpha val="90000"/>
            <a:hueOff val="-5054821"/>
            <a:satOff val="-17124"/>
            <a:lumOff val="-2196"/>
            <a:alphaOff val="0"/>
          </a:schemeClr>
        </a:solidFill>
        <a:ln w="12700" cap="flat" cmpd="sng" algn="ctr">
          <a:solidFill>
            <a:schemeClr val="accent5">
              <a:tint val="40000"/>
              <a:alpha val="90000"/>
              <a:hueOff val="-5054821"/>
              <a:satOff val="-17124"/>
              <a:lumOff val="-2196"/>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1346" tIns="101346" rIns="135128" bIns="152019" numCol="1" spcCol="1270" anchor="t" anchorCtr="0">
          <a:noAutofit/>
        </a:bodyPr>
        <a:lstStyle/>
        <a:p>
          <a:pPr marL="171450" lvl="1" indent="-171450" algn="l" defTabSz="844550">
            <a:lnSpc>
              <a:spcPct val="90000"/>
            </a:lnSpc>
            <a:spcBef>
              <a:spcPct val="0"/>
            </a:spcBef>
            <a:spcAft>
              <a:spcPct val="15000"/>
            </a:spcAft>
            <a:buChar char="•"/>
          </a:pPr>
          <a:r>
            <a:rPr lang="en-US" sz="1900" kern="1200" dirty="0"/>
            <a:t>CCM3</a:t>
          </a:r>
        </a:p>
        <a:p>
          <a:pPr marL="171450" lvl="1" indent="-171450" algn="l" defTabSz="844550">
            <a:lnSpc>
              <a:spcPct val="90000"/>
            </a:lnSpc>
            <a:spcBef>
              <a:spcPct val="0"/>
            </a:spcBef>
            <a:spcAft>
              <a:spcPct val="15000"/>
            </a:spcAft>
            <a:buChar char="•"/>
          </a:pPr>
          <a:r>
            <a:rPr lang="en-US" sz="1900" kern="1200" dirty="0"/>
            <a:t>Simple</a:t>
          </a:r>
        </a:p>
      </dsp:txBody>
      <dsp:txXfrm>
        <a:off x="7380463" y="1968446"/>
        <a:ext cx="2156385" cy="3468307"/>
      </dsp:txXfrm>
    </dsp:sp>
    <dsp:sp modelId="{5C8FD715-DE80-408A-83E6-E35242400B6A}">
      <dsp:nvSpPr>
        <dsp:cNvPr id="0" name=""/>
        <dsp:cNvSpPr/>
      </dsp:nvSpPr>
      <dsp:spPr>
        <a:xfrm>
          <a:off x="9838742" y="1421246"/>
          <a:ext cx="2156385" cy="547200"/>
        </a:xfrm>
        <a:prstGeom prst="rect">
          <a:avLst/>
        </a:prstGeom>
        <a:solidFill>
          <a:schemeClr val="accent5">
            <a:hueOff val="-6758543"/>
            <a:satOff val="-17419"/>
            <a:lumOff val="-11765"/>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77216" rIns="135128" bIns="77216" numCol="1" spcCol="1270" anchor="ctr" anchorCtr="0">
          <a:noAutofit/>
        </a:bodyPr>
        <a:lstStyle/>
        <a:p>
          <a:pPr marL="0" lvl="0" indent="0" algn="ctr" defTabSz="844550">
            <a:lnSpc>
              <a:spcPct val="90000"/>
            </a:lnSpc>
            <a:spcBef>
              <a:spcPct val="0"/>
            </a:spcBef>
            <a:spcAft>
              <a:spcPct val="35000"/>
            </a:spcAft>
            <a:buNone/>
          </a:pPr>
          <a:r>
            <a:rPr lang="en-US" sz="1900" kern="1200" dirty="0"/>
            <a:t>Other Factors</a:t>
          </a:r>
        </a:p>
      </dsp:txBody>
      <dsp:txXfrm>
        <a:off x="9838742" y="1421246"/>
        <a:ext cx="2156385" cy="547200"/>
      </dsp:txXfrm>
    </dsp:sp>
    <dsp:sp modelId="{D27A4CFB-F5F3-4612-892B-F52A75EF0078}">
      <dsp:nvSpPr>
        <dsp:cNvPr id="0" name=""/>
        <dsp:cNvSpPr/>
      </dsp:nvSpPr>
      <dsp:spPr>
        <a:xfrm>
          <a:off x="9838742" y="1968446"/>
          <a:ext cx="2156385" cy="3468307"/>
        </a:xfrm>
        <a:prstGeom prst="rect">
          <a:avLst/>
        </a:prstGeom>
        <a:solidFill>
          <a:schemeClr val="accent5">
            <a:tint val="40000"/>
            <a:alpha val="90000"/>
            <a:hueOff val="-6739762"/>
            <a:satOff val="-22832"/>
            <a:lumOff val="-2928"/>
            <a:alphaOff val="0"/>
          </a:schemeClr>
        </a:solidFill>
        <a:ln w="12700" cap="flat" cmpd="sng" algn="ctr">
          <a:solidFill>
            <a:schemeClr val="accent5">
              <a:tint val="40000"/>
              <a:alpha val="90000"/>
              <a:hueOff val="-6739762"/>
              <a:satOff val="-22832"/>
              <a:lumOff val="-2928"/>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1346" tIns="101346" rIns="135128" bIns="152019" numCol="1" spcCol="1270" anchor="t" anchorCtr="0">
          <a:noAutofit/>
        </a:bodyPr>
        <a:lstStyle/>
        <a:p>
          <a:pPr marL="171450" lvl="1" indent="-171450" algn="l" defTabSz="844550">
            <a:lnSpc>
              <a:spcPct val="90000"/>
            </a:lnSpc>
            <a:spcBef>
              <a:spcPct val="0"/>
            </a:spcBef>
            <a:spcAft>
              <a:spcPct val="15000"/>
            </a:spcAft>
            <a:buChar char="•"/>
          </a:pPr>
          <a:r>
            <a:rPr lang="en-US" sz="1900" kern="1200" dirty="0"/>
            <a:t>Thermodynamics</a:t>
          </a:r>
        </a:p>
        <a:p>
          <a:pPr marL="171450" lvl="1" indent="-171450" algn="l" defTabSz="844550">
            <a:lnSpc>
              <a:spcPct val="90000"/>
            </a:lnSpc>
            <a:spcBef>
              <a:spcPct val="0"/>
            </a:spcBef>
            <a:spcAft>
              <a:spcPct val="15000"/>
            </a:spcAft>
            <a:buChar char="•"/>
          </a:pPr>
          <a:r>
            <a:rPr lang="en-US" sz="1900" kern="1200" dirty="0"/>
            <a:t>Ocean Model</a:t>
          </a:r>
        </a:p>
      </dsp:txBody>
      <dsp:txXfrm>
        <a:off x="9838742" y="1968446"/>
        <a:ext cx="2156385" cy="346830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F81048-C4EB-422B-B6F6-E51FEB6604C5}">
      <dsp:nvSpPr>
        <dsp:cNvPr id="0" name=""/>
        <dsp:cNvSpPr/>
      </dsp:nvSpPr>
      <dsp:spPr>
        <a:xfrm>
          <a:off x="5625" y="1421246"/>
          <a:ext cx="2156385" cy="547200"/>
        </a:xfrm>
        <a:prstGeom prst="rect">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77216" rIns="135128" bIns="77216" numCol="1" spcCol="1270" anchor="ctr" anchorCtr="0">
          <a:noAutofit/>
        </a:bodyPr>
        <a:lstStyle/>
        <a:p>
          <a:pPr marL="0" lvl="0" indent="0" algn="ctr" defTabSz="844550">
            <a:lnSpc>
              <a:spcPct val="90000"/>
            </a:lnSpc>
            <a:spcBef>
              <a:spcPct val="0"/>
            </a:spcBef>
            <a:spcAft>
              <a:spcPct val="35000"/>
            </a:spcAft>
            <a:buNone/>
          </a:pPr>
          <a:r>
            <a:rPr lang="en-US" sz="1900" kern="1200" dirty="0"/>
            <a:t>Convection</a:t>
          </a:r>
        </a:p>
      </dsp:txBody>
      <dsp:txXfrm>
        <a:off x="5625" y="1421246"/>
        <a:ext cx="2156385" cy="547200"/>
      </dsp:txXfrm>
    </dsp:sp>
    <dsp:sp modelId="{F47C289C-5E07-4478-9742-D1950B798476}">
      <dsp:nvSpPr>
        <dsp:cNvPr id="0" name=""/>
        <dsp:cNvSpPr/>
      </dsp:nvSpPr>
      <dsp:spPr>
        <a:xfrm>
          <a:off x="5625" y="1968446"/>
          <a:ext cx="2156385" cy="3468307"/>
        </a:xfrm>
        <a:prstGeom prst="rect">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1346" tIns="101346" rIns="135128" bIns="152019" numCol="1" spcCol="1270" anchor="t" anchorCtr="0">
          <a:noAutofit/>
        </a:bodyPr>
        <a:lstStyle/>
        <a:p>
          <a:pPr marL="171450" lvl="1" indent="-171450" algn="l" defTabSz="844550">
            <a:lnSpc>
              <a:spcPct val="90000"/>
            </a:lnSpc>
            <a:spcBef>
              <a:spcPct val="0"/>
            </a:spcBef>
            <a:spcAft>
              <a:spcPct val="15000"/>
            </a:spcAft>
            <a:buChar char="•"/>
          </a:pPr>
          <a:r>
            <a:rPr lang="en-US" sz="1900" kern="1200" dirty="0"/>
            <a:t>Zhang-McFarlane</a:t>
          </a:r>
        </a:p>
        <a:p>
          <a:pPr marL="171450" lvl="1" indent="-171450" algn="l" defTabSz="844550">
            <a:lnSpc>
              <a:spcPct val="90000"/>
            </a:lnSpc>
            <a:spcBef>
              <a:spcPct val="0"/>
            </a:spcBef>
            <a:spcAft>
              <a:spcPct val="15000"/>
            </a:spcAft>
            <a:buChar char="•"/>
          </a:pPr>
          <a:r>
            <a:rPr lang="en-US" sz="1900" kern="1200" dirty="0"/>
            <a:t>Emanuel</a:t>
          </a:r>
        </a:p>
        <a:p>
          <a:pPr marL="171450" lvl="1" indent="-171450" algn="l" defTabSz="844550">
            <a:lnSpc>
              <a:spcPct val="90000"/>
            </a:lnSpc>
            <a:spcBef>
              <a:spcPct val="0"/>
            </a:spcBef>
            <a:spcAft>
              <a:spcPct val="15000"/>
            </a:spcAft>
            <a:buChar char="•"/>
          </a:pPr>
          <a:r>
            <a:rPr lang="en-US" sz="1900" kern="1200" dirty="0"/>
            <a:t>Emanuel hard adjustment</a:t>
          </a:r>
        </a:p>
        <a:p>
          <a:pPr marL="171450" lvl="1" indent="-171450" algn="l" defTabSz="844550">
            <a:lnSpc>
              <a:spcPct val="90000"/>
            </a:lnSpc>
            <a:spcBef>
              <a:spcPct val="0"/>
            </a:spcBef>
            <a:spcAft>
              <a:spcPct val="15000"/>
            </a:spcAft>
            <a:buChar char="•"/>
          </a:pPr>
          <a:r>
            <a:rPr lang="en-US" sz="1900" kern="1200" dirty="0"/>
            <a:t>Simplified Betts-Miller</a:t>
          </a:r>
        </a:p>
      </dsp:txBody>
      <dsp:txXfrm>
        <a:off x="5625" y="1968446"/>
        <a:ext cx="2156385" cy="3468307"/>
      </dsp:txXfrm>
    </dsp:sp>
    <dsp:sp modelId="{196E5CB7-C178-42FD-B64F-832F3F036707}">
      <dsp:nvSpPr>
        <dsp:cNvPr id="0" name=""/>
        <dsp:cNvSpPr/>
      </dsp:nvSpPr>
      <dsp:spPr>
        <a:xfrm>
          <a:off x="2463904" y="1421246"/>
          <a:ext cx="2156385" cy="547200"/>
        </a:xfrm>
        <a:prstGeom prst="rect">
          <a:avLst/>
        </a:prstGeom>
        <a:solidFill>
          <a:schemeClr val="accent5">
            <a:hueOff val="-1689636"/>
            <a:satOff val="-4355"/>
            <a:lumOff val="-2941"/>
            <a:alphaOff val="0"/>
          </a:schemeClr>
        </a:solidFill>
        <a:ln w="12700" cap="flat" cmpd="sng" algn="ctr">
          <a:solidFill>
            <a:schemeClr val="accent5">
              <a:hueOff val="-1689636"/>
              <a:satOff val="-4355"/>
              <a:lumOff val="-294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77216" rIns="135128" bIns="77216" numCol="1" spcCol="1270" anchor="ctr" anchorCtr="0">
          <a:noAutofit/>
        </a:bodyPr>
        <a:lstStyle/>
        <a:p>
          <a:pPr marL="0" lvl="0" indent="0" algn="ctr" defTabSz="844550">
            <a:lnSpc>
              <a:spcPct val="90000"/>
            </a:lnSpc>
            <a:spcBef>
              <a:spcPct val="0"/>
            </a:spcBef>
            <a:spcAft>
              <a:spcPct val="35000"/>
            </a:spcAft>
            <a:buNone/>
          </a:pPr>
          <a:r>
            <a:rPr lang="en-US" sz="1900" kern="1200" dirty="0"/>
            <a:t>Dynamics</a:t>
          </a:r>
        </a:p>
      </dsp:txBody>
      <dsp:txXfrm>
        <a:off x="2463904" y="1421246"/>
        <a:ext cx="2156385" cy="547200"/>
      </dsp:txXfrm>
    </dsp:sp>
    <dsp:sp modelId="{EA82C522-6EE0-4AAB-A4DB-4B1AF0332509}">
      <dsp:nvSpPr>
        <dsp:cNvPr id="0" name=""/>
        <dsp:cNvSpPr/>
      </dsp:nvSpPr>
      <dsp:spPr>
        <a:xfrm>
          <a:off x="2463904" y="1968446"/>
          <a:ext cx="2156385" cy="3468307"/>
        </a:xfrm>
        <a:prstGeom prst="rect">
          <a:avLst/>
        </a:prstGeom>
        <a:solidFill>
          <a:schemeClr val="accent5">
            <a:tint val="40000"/>
            <a:alpha val="90000"/>
            <a:hueOff val="-1684941"/>
            <a:satOff val="-5708"/>
            <a:lumOff val="-732"/>
            <a:alphaOff val="0"/>
          </a:schemeClr>
        </a:solidFill>
        <a:ln w="12700" cap="flat" cmpd="sng" algn="ctr">
          <a:solidFill>
            <a:schemeClr val="accent5">
              <a:tint val="40000"/>
              <a:alpha val="90000"/>
              <a:hueOff val="-1684941"/>
              <a:satOff val="-5708"/>
              <a:lumOff val="-732"/>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1346" tIns="101346" rIns="135128" bIns="152019" numCol="1" spcCol="1270" anchor="t" anchorCtr="0">
          <a:noAutofit/>
        </a:bodyPr>
        <a:lstStyle/>
        <a:p>
          <a:pPr marL="171450" lvl="1" indent="-171450" algn="l" defTabSz="844550">
            <a:lnSpc>
              <a:spcPct val="90000"/>
            </a:lnSpc>
            <a:spcBef>
              <a:spcPct val="0"/>
            </a:spcBef>
            <a:spcAft>
              <a:spcPct val="15000"/>
            </a:spcAft>
            <a:buChar char="•"/>
          </a:pPr>
          <a:r>
            <a:rPr lang="en-US" sz="1900" kern="1200" dirty="0"/>
            <a:t>Axisymmetric Dynamics</a:t>
          </a:r>
        </a:p>
        <a:p>
          <a:pPr marL="171450" lvl="1" indent="-171450" algn="l" defTabSz="844550">
            <a:lnSpc>
              <a:spcPct val="90000"/>
            </a:lnSpc>
            <a:spcBef>
              <a:spcPct val="0"/>
            </a:spcBef>
            <a:spcAft>
              <a:spcPct val="15000"/>
            </a:spcAft>
            <a:buChar char="•"/>
          </a:pPr>
          <a:r>
            <a:rPr lang="en-US" sz="1900" kern="1200" dirty="0"/>
            <a:t>Two column Dynamics</a:t>
          </a:r>
        </a:p>
      </dsp:txBody>
      <dsp:txXfrm>
        <a:off x="2463904" y="1968446"/>
        <a:ext cx="2156385" cy="3468307"/>
      </dsp:txXfrm>
    </dsp:sp>
    <dsp:sp modelId="{0DB19C7B-35BC-42B8-9D0B-B504BB477D62}">
      <dsp:nvSpPr>
        <dsp:cNvPr id="0" name=""/>
        <dsp:cNvSpPr/>
      </dsp:nvSpPr>
      <dsp:spPr>
        <a:xfrm>
          <a:off x="4922183" y="1421246"/>
          <a:ext cx="2156385" cy="547200"/>
        </a:xfrm>
        <a:prstGeom prst="rect">
          <a:avLst/>
        </a:prstGeom>
        <a:solidFill>
          <a:schemeClr val="accent5">
            <a:hueOff val="-3379271"/>
            <a:satOff val="-8710"/>
            <a:lumOff val="-5883"/>
            <a:alphaOff val="0"/>
          </a:schemeClr>
        </a:solidFill>
        <a:ln w="12700" cap="flat" cmpd="sng" algn="ctr">
          <a:solidFill>
            <a:schemeClr val="accent5">
              <a:hueOff val="-3379271"/>
              <a:satOff val="-8710"/>
              <a:lumOff val="-588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77216" rIns="135128" bIns="77216" numCol="1" spcCol="1270" anchor="ctr" anchorCtr="0">
          <a:noAutofit/>
        </a:bodyPr>
        <a:lstStyle/>
        <a:p>
          <a:pPr marL="0" lvl="0" indent="0" algn="ctr" defTabSz="844550">
            <a:lnSpc>
              <a:spcPct val="90000"/>
            </a:lnSpc>
            <a:spcBef>
              <a:spcPct val="0"/>
            </a:spcBef>
            <a:spcAft>
              <a:spcPct val="35000"/>
            </a:spcAft>
            <a:buNone/>
          </a:pPr>
          <a:r>
            <a:rPr lang="en-US" sz="1900" kern="1200" dirty="0"/>
            <a:t>Radiation</a:t>
          </a:r>
        </a:p>
      </dsp:txBody>
      <dsp:txXfrm>
        <a:off x="4922183" y="1421246"/>
        <a:ext cx="2156385" cy="547200"/>
      </dsp:txXfrm>
    </dsp:sp>
    <dsp:sp modelId="{8887141F-9B6C-457E-97AE-89C507D740C1}">
      <dsp:nvSpPr>
        <dsp:cNvPr id="0" name=""/>
        <dsp:cNvSpPr/>
      </dsp:nvSpPr>
      <dsp:spPr>
        <a:xfrm>
          <a:off x="4922183" y="1968446"/>
          <a:ext cx="2156385" cy="3468307"/>
        </a:xfrm>
        <a:prstGeom prst="rect">
          <a:avLst/>
        </a:prstGeom>
        <a:solidFill>
          <a:schemeClr val="accent5">
            <a:tint val="40000"/>
            <a:alpha val="90000"/>
            <a:hueOff val="-3369881"/>
            <a:satOff val="-11416"/>
            <a:lumOff val="-1464"/>
            <a:alphaOff val="0"/>
          </a:schemeClr>
        </a:solidFill>
        <a:ln w="12700" cap="flat" cmpd="sng" algn="ctr">
          <a:solidFill>
            <a:schemeClr val="accent5">
              <a:tint val="40000"/>
              <a:alpha val="90000"/>
              <a:hueOff val="-3369881"/>
              <a:satOff val="-11416"/>
              <a:lumOff val="-1464"/>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1346" tIns="101346" rIns="135128" bIns="152019" numCol="1" spcCol="1270" anchor="t" anchorCtr="0">
          <a:noAutofit/>
        </a:bodyPr>
        <a:lstStyle/>
        <a:p>
          <a:pPr marL="171450" lvl="1" indent="-171450" algn="l" defTabSz="844550">
            <a:lnSpc>
              <a:spcPct val="90000"/>
            </a:lnSpc>
            <a:spcBef>
              <a:spcPct val="0"/>
            </a:spcBef>
            <a:spcAft>
              <a:spcPct val="15000"/>
            </a:spcAft>
            <a:buChar char="•"/>
          </a:pPr>
          <a:r>
            <a:rPr lang="en-US" sz="1900" kern="1200" dirty="0"/>
            <a:t>Community Atmosphere Model 3</a:t>
          </a:r>
        </a:p>
        <a:p>
          <a:pPr marL="171450" lvl="1" indent="-171450" algn="l" defTabSz="844550">
            <a:lnSpc>
              <a:spcPct val="90000"/>
            </a:lnSpc>
            <a:spcBef>
              <a:spcPct val="0"/>
            </a:spcBef>
            <a:spcAft>
              <a:spcPct val="15000"/>
            </a:spcAft>
            <a:buChar char="•"/>
          </a:pPr>
          <a:r>
            <a:rPr lang="en-US" sz="1900" kern="1200" dirty="0"/>
            <a:t>CCM 3</a:t>
          </a:r>
        </a:p>
        <a:p>
          <a:pPr marL="171450" lvl="1" indent="-171450" algn="l" defTabSz="844550">
            <a:lnSpc>
              <a:spcPct val="90000"/>
            </a:lnSpc>
            <a:spcBef>
              <a:spcPct val="0"/>
            </a:spcBef>
            <a:spcAft>
              <a:spcPct val="15000"/>
            </a:spcAft>
            <a:buChar char="•"/>
          </a:pPr>
          <a:r>
            <a:rPr lang="en-US" sz="1900" kern="1200" dirty="0"/>
            <a:t>Chou</a:t>
          </a:r>
        </a:p>
        <a:p>
          <a:pPr marL="171450" lvl="1" indent="-171450" algn="l" defTabSz="844550">
            <a:lnSpc>
              <a:spcPct val="90000"/>
            </a:lnSpc>
            <a:spcBef>
              <a:spcPct val="0"/>
            </a:spcBef>
            <a:spcAft>
              <a:spcPct val="15000"/>
            </a:spcAft>
            <a:buChar char="•"/>
          </a:pPr>
          <a:r>
            <a:rPr lang="en-US" sz="1900" kern="1200" dirty="0"/>
            <a:t>Grey Gas</a:t>
          </a:r>
        </a:p>
        <a:p>
          <a:pPr marL="171450" lvl="1" indent="-171450" algn="l" defTabSz="844550">
            <a:lnSpc>
              <a:spcPct val="90000"/>
            </a:lnSpc>
            <a:spcBef>
              <a:spcPct val="0"/>
            </a:spcBef>
            <a:spcAft>
              <a:spcPct val="15000"/>
            </a:spcAft>
            <a:buChar char="•"/>
          </a:pPr>
          <a:r>
            <a:rPr lang="en-US" sz="1900" kern="1200" dirty="0"/>
            <a:t>Rapid Radiative Transfer Model</a:t>
          </a:r>
        </a:p>
        <a:p>
          <a:pPr marL="171450" lvl="1" indent="-171450" algn="l" defTabSz="844550">
            <a:lnSpc>
              <a:spcPct val="90000"/>
            </a:lnSpc>
            <a:spcBef>
              <a:spcPct val="0"/>
            </a:spcBef>
            <a:spcAft>
              <a:spcPct val="15000"/>
            </a:spcAft>
            <a:buChar char="•"/>
          </a:pPr>
          <a:r>
            <a:rPr lang="en-US" sz="1900" kern="1200" dirty="0"/>
            <a:t>Insolation</a:t>
          </a:r>
        </a:p>
        <a:p>
          <a:pPr marL="171450" lvl="1" indent="-171450" algn="l" defTabSz="844550">
            <a:lnSpc>
              <a:spcPct val="90000"/>
            </a:lnSpc>
            <a:spcBef>
              <a:spcPct val="0"/>
            </a:spcBef>
            <a:spcAft>
              <a:spcPct val="15000"/>
            </a:spcAft>
            <a:buChar char="•"/>
          </a:pPr>
          <a:r>
            <a:rPr lang="en-US" sz="1900" kern="1200" dirty="0"/>
            <a:t>Absorption by ozone</a:t>
          </a:r>
        </a:p>
      </dsp:txBody>
      <dsp:txXfrm>
        <a:off x="4922183" y="1968446"/>
        <a:ext cx="2156385" cy="3468307"/>
      </dsp:txXfrm>
    </dsp:sp>
    <dsp:sp modelId="{E40B7BE2-5972-409B-A09B-EFEA16699EBD}">
      <dsp:nvSpPr>
        <dsp:cNvPr id="0" name=""/>
        <dsp:cNvSpPr/>
      </dsp:nvSpPr>
      <dsp:spPr>
        <a:xfrm>
          <a:off x="7380463" y="1421246"/>
          <a:ext cx="2156385" cy="547200"/>
        </a:xfrm>
        <a:prstGeom prst="rect">
          <a:avLst/>
        </a:prstGeom>
        <a:solidFill>
          <a:schemeClr val="accent5">
            <a:hueOff val="-5068907"/>
            <a:satOff val="-13064"/>
            <a:lumOff val="-8824"/>
            <a:alphaOff val="0"/>
          </a:schemeClr>
        </a:solidFill>
        <a:ln w="12700" cap="flat" cmpd="sng" algn="ctr">
          <a:solidFill>
            <a:schemeClr val="accent5">
              <a:hueOff val="-5068907"/>
              <a:satOff val="-13064"/>
              <a:lumOff val="-8824"/>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77216" rIns="135128" bIns="77216" numCol="1" spcCol="1270" anchor="ctr" anchorCtr="0">
          <a:noAutofit/>
        </a:bodyPr>
        <a:lstStyle/>
        <a:p>
          <a:pPr marL="0" lvl="0" indent="0" algn="ctr" defTabSz="844550">
            <a:lnSpc>
              <a:spcPct val="90000"/>
            </a:lnSpc>
            <a:spcBef>
              <a:spcPct val="0"/>
            </a:spcBef>
            <a:spcAft>
              <a:spcPct val="35000"/>
            </a:spcAft>
            <a:buNone/>
          </a:pPr>
          <a:r>
            <a:rPr lang="en-US" sz="1900" kern="1200" dirty="0"/>
            <a:t>Turbulence</a:t>
          </a:r>
        </a:p>
      </dsp:txBody>
      <dsp:txXfrm>
        <a:off x="7380463" y="1421246"/>
        <a:ext cx="2156385" cy="547200"/>
      </dsp:txXfrm>
    </dsp:sp>
    <dsp:sp modelId="{BC1F479D-3188-4A17-8342-3E9EC448155C}">
      <dsp:nvSpPr>
        <dsp:cNvPr id="0" name=""/>
        <dsp:cNvSpPr/>
      </dsp:nvSpPr>
      <dsp:spPr>
        <a:xfrm>
          <a:off x="7380463" y="1968446"/>
          <a:ext cx="2156385" cy="3468307"/>
        </a:xfrm>
        <a:prstGeom prst="rect">
          <a:avLst/>
        </a:prstGeom>
        <a:solidFill>
          <a:schemeClr val="accent5">
            <a:tint val="40000"/>
            <a:alpha val="90000"/>
            <a:hueOff val="-5054821"/>
            <a:satOff val="-17124"/>
            <a:lumOff val="-2196"/>
            <a:alphaOff val="0"/>
          </a:schemeClr>
        </a:solidFill>
        <a:ln w="12700" cap="flat" cmpd="sng" algn="ctr">
          <a:solidFill>
            <a:schemeClr val="accent5">
              <a:tint val="40000"/>
              <a:alpha val="90000"/>
              <a:hueOff val="-5054821"/>
              <a:satOff val="-17124"/>
              <a:lumOff val="-2196"/>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1346" tIns="101346" rIns="135128" bIns="152019" numCol="1" spcCol="1270" anchor="t" anchorCtr="0">
          <a:noAutofit/>
        </a:bodyPr>
        <a:lstStyle/>
        <a:p>
          <a:pPr marL="171450" lvl="1" indent="-171450" algn="l" defTabSz="844550">
            <a:lnSpc>
              <a:spcPct val="90000"/>
            </a:lnSpc>
            <a:spcBef>
              <a:spcPct val="0"/>
            </a:spcBef>
            <a:spcAft>
              <a:spcPct val="15000"/>
            </a:spcAft>
            <a:buChar char="•"/>
          </a:pPr>
          <a:r>
            <a:rPr lang="en-US" sz="1900" kern="1200" dirty="0"/>
            <a:t>CCM3</a:t>
          </a:r>
        </a:p>
        <a:p>
          <a:pPr marL="171450" lvl="1" indent="-171450" algn="l" defTabSz="844550">
            <a:lnSpc>
              <a:spcPct val="90000"/>
            </a:lnSpc>
            <a:spcBef>
              <a:spcPct val="0"/>
            </a:spcBef>
            <a:spcAft>
              <a:spcPct val="15000"/>
            </a:spcAft>
            <a:buChar char="•"/>
          </a:pPr>
          <a:r>
            <a:rPr lang="en-US" sz="1900" kern="1200" dirty="0"/>
            <a:t>Simple</a:t>
          </a:r>
        </a:p>
      </dsp:txBody>
      <dsp:txXfrm>
        <a:off x="7380463" y="1968446"/>
        <a:ext cx="2156385" cy="3468307"/>
      </dsp:txXfrm>
    </dsp:sp>
    <dsp:sp modelId="{5C8FD715-DE80-408A-83E6-E35242400B6A}">
      <dsp:nvSpPr>
        <dsp:cNvPr id="0" name=""/>
        <dsp:cNvSpPr/>
      </dsp:nvSpPr>
      <dsp:spPr>
        <a:xfrm>
          <a:off x="9838742" y="1421246"/>
          <a:ext cx="2156385" cy="547200"/>
        </a:xfrm>
        <a:prstGeom prst="rect">
          <a:avLst/>
        </a:prstGeom>
        <a:solidFill>
          <a:schemeClr val="accent5">
            <a:hueOff val="-6758543"/>
            <a:satOff val="-17419"/>
            <a:lumOff val="-11765"/>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77216" rIns="135128" bIns="77216" numCol="1" spcCol="1270" anchor="ctr" anchorCtr="0">
          <a:noAutofit/>
        </a:bodyPr>
        <a:lstStyle/>
        <a:p>
          <a:pPr marL="0" lvl="0" indent="0" algn="ctr" defTabSz="844550">
            <a:lnSpc>
              <a:spcPct val="90000"/>
            </a:lnSpc>
            <a:spcBef>
              <a:spcPct val="0"/>
            </a:spcBef>
            <a:spcAft>
              <a:spcPct val="35000"/>
            </a:spcAft>
            <a:buNone/>
          </a:pPr>
          <a:r>
            <a:rPr lang="en-US" sz="1900" kern="1200" dirty="0"/>
            <a:t>Other Factors</a:t>
          </a:r>
        </a:p>
      </dsp:txBody>
      <dsp:txXfrm>
        <a:off x="9838742" y="1421246"/>
        <a:ext cx="2156385" cy="547200"/>
      </dsp:txXfrm>
    </dsp:sp>
    <dsp:sp modelId="{D27A4CFB-F5F3-4612-892B-F52A75EF0078}">
      <dsp:nvSpPr>
        <dsp:cNvPr id="0" name=""/>
        <dsp:cNvSpPr/>
      </dsp:nvSpPr>
      <dsp:spPr>
        <a:xfrm>
          <a:off x="9838742" y="1968446"/>
          <a:ext cx="2156385" cy="3468307"/>
        </a:xfrm>
        <a:prstGeom prst="rect">
          <a:avLst/>
        </a:prstGeom>
        <a:solidFill>
          <a:schemeClr val="accent5">
            <a:tint val="40000"/>
            <a:alpha val="90000"/>
            <a:hueOff val="-6739762"/>
            <a:satOff val="-22832"/>
            <a:lumOff val="-2928"/>
            <a:alphaOff val="0"/>
          </a:schemeClr>
        </a:solidFill>
        <a:ln w="12700" cap="flat" cmpd="sng" algn="ctr">
          <a:solidFill>
            <a:schemeClr val="accent5">
              <a:tint val="40000"/>
              <a:alpha val="90000"/>
              <a:hueOff val="-6739762"/>
              <a:satOff val="-22832"/>
              <a:lumOff val="-2928"/>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1346" tIns="101346" rIns="135128" bIns="152019" numCol="1" spcCol="1270" anchor="t" anchorCtr="0">
          <a:noAutofit/>
        </a:bodyPr>
        <a:lstStyle/>
        <a:p>
          <a:pPr marL="171450" lvl="1" indent="-171450" algn="l" defTabSz="844550">
            <a:lnSpc>
              <a:spcPct val="90000"/>
            </a:lnSpc>
            <a:spcBef>
              <a:spcPct val="0"/>
            </a:spcBef>
            <a:spcAft>
              <a:spcPct val="15000"/>
            </a:spcAft>
            <a:buChar char="•"/>
          </a:pPr>
          <a:r>
            <a:rPr lang="en-US" sz="1900" kern="1200" dirty="0"/>
            <a:t>Thermodynamics</a:t>
          </a:r>
        </a:p>
        <a:p>
          <a:pPr marL="171450" lvl="1" indent="-171450" algn="l" defTabSz="844550">
            <a:lnSpc>
              <a:spcPct val="90000"/>
            </a:lnSpc>
            <a:spcBef>
              <a:spcPct val="0"/>
            </a:spcBef>
            <a:spcAft>
              <a:spcPct val="15000"/>
            </a:spcAft>
            <a:buChar char="•"/>
          </a:pPr>
          <a:r>
            <a:rPr lang="en-US" sz="1900" kern="1200" dirty="0"/>
            <a:t>Ocean Model</a:t>
          </a:r>
        </a:p>
      </dsp:txBody>
      <dsp:txXfrm>
        <a:off x="9838742" y="1968446"/>
        <a:ext cx="2156385" cy="3468307"/>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286961A-5A57-4D8E-9477-78495C2CAF8A}" type="datetimeFigureOut">
              <a:rPr lang="en-US" smtClean="0"/>
              <a:t>2/16/2017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095C05-CD8D-45AA-8C89-A9F823201021}" type="slidenum">
              <a:rPr lang="en-US" smtClean="0"/>
              <a:t>‹#›</a:t>
            </a:fld>
            <a:endParaRPr lang="en-US"/>
          </a:p>
        </p:txBody>
      </p:sp>
    </p:spTree>
    <p:extLst>
      <p:ext uri="{BB962C8B-B14F-4D97-AF65-F5344CB8AC3E}">
        <p14:creationId xmlns:p14="http://schemas.microsoft.com/office/powerpoint/2010/main" val="27272715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does “Human Caused Climate Change” mean anyways?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B0D42E5-CDC1-47AA-B099-09C3A8FE328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689743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does “Human Caused Climate Change” mean anyways?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B0D42E5-CDC1-47AA-B099-09C3A8FE328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643836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9095C05-CD8D-45AA-8C89-A9F823201021}" type="slidenum">
              <a:rPr lang="en-US" smtClean="0"/>
              <a:t>66</a:t>
            </a:fld>
            <a:endParaRPr lang="en-US"/>
          </a:p>
        </p:txBody>
      </p:sp>
    </p:spTree>
    <p:extLst>
      <p:ext uri="{BB962C8B-B14F-4D97-AF65-F5344CB8AC3E}">
        <p14:creationId xmlns:p14="http://schemas.microsoft.com/office/powerpoint/2010/main" val="33586473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9095C05-CD8D-45AA-8C89-A9F823201021}" type="slidenum">
              <a:rPr lang="en-US" smtClean="0"/>
              <a:t>67</a:t>
            </a:fld>
            <a:endParaRPr lang="en-US"/>
          </a:p>
        </p:txBody>
      </p:sp>
    </p:spTree>
    <p:extLst>
      <p:ext uri="{BB962C8B-B14F-4D97-AF65-F5344CB8AC3E}">
        <p14:creationId xmlns:p14="http://schemas.microsoft.com/office/powerpoint/2010/main" val="11337367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9095C05-CD8D-45AA-8C89-A9F823201021}" type="slidenum">
              <a:rPr lang="en-US" smtClean="0"/>
              <a:t>68</a:t>
            </a:fld>
            <a:endParaRPr lang="en-US"/>
          </a:p>
        </p:txBody>
      </p:sp>
    </p:spTree>
    <p:extLst>
      <p:ext uri="{BB962C8B-B14F-4D97-AF65-F5344CB8AC3E}">
        <p14:creationId xmlns:p14="http://schemas.microsoft.com/office/powerpoint/2010/main" val="31586289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9095C05-CD8D-45AA-8C89-A9F823201021}" type="slidenum">
              <a:rPr lang="en-US" smtClean="0"/>
              <a:t>69</a:t>
            </a:fld>
            <a:endParaRPr lang="en-US"/>
          </a:p>
        </p:txBody>
      </p:sp>
    </p:spTree>
    <p:extLst>
      <p:ext uri="{BB962C8B-B14F-4D97-AF65-F5344CB8AC3E}">
        <p14:creationId xmlns:p14="http://schemas.microsoft.com/office/powerpoint/2010/main" val="24031101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0C45C218-1CD5-44D6-8EA3-EC69ED0C1078}" type="datetimeFigureOut">
              <a:rPr lang="en-US" smtClean="0"/>
              <a:t>2/16/2017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C05F664-DFC0-49E0-A935-75406D2909E5}" type="slidenum">
              <a:rPr lang="en-US" smtClean="0"/>
              <a:t>‹#›</a:t>
            </a:fld>
            <a:endParaRPr lang="en-US"/>
          </a:p>
        </p:txBody>
      </p:sp>
    </p:spTree>
    <p:extLst>
      <p:ext uri="{BB962C8B-B14F-4D97-AF65-F5344CB8AC3E}">
        <p14:creationId xmlns:p14="http://schemas.microsoft.com/office/powerpoint/2010/main" val="39601873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C45C218-1CD5-44D6-8EA3-EC69ED0C1078}" type="datetimeFigureOut">
              <a:rPr lang="en-US" smtClean="0"/>
              <a:t>2/16/2017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C05F664-DFC0-49E0-A935-75406D2909E5}" type="slidenum">
              <a:rPr lang="en-US" smtClean="0"/>
              <a:t>‹#›</a:t>
            </a:fld>
            <a:endParaRPr lang="en-US"/>
          </a:p>
        </p:txBody>
      </p:sp>
    </p:spTree>
    <p:extLst>
      <p:ext uri="{BB962C8B-B14F-4D97-AF65-F5344CB8AC3E}">
        <p14:creationId xmlns:p14="http://schemas.microsoft.com/office/powerpoint/2010/main" val="5357125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C45C218-1CD5-44D6-8EA3-EC69ED0C1078}" type="datetimeFigureOut">
              <a:rPr lang="en-US" smtClean="0"/>
              <a:t>2/16/2017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C05F664-DFC0-49E0-A935-75406D2909E5}" type="slidenum">
              <a:rPr lang="en-US" smtClean="0"/>
              <a:t>‹#›</a:t>
            </a:fld>
            <a:endParaRPr lang="en-US"/>
          </a:p>
        </p:txBody>
      </p:sp>
    </p:spTree>
    <p:extLst>
      <p:ext uri="{BB962C8B-B14F-4D97-AF65-F5344CB8AC3E}">
        <p14:creationId xmlns:p14="http://schemas.microsoft.com/office/powerpoint/2010/main" val="30069538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C45C218-1CD5-44D6-8EA3-EC69ED0C1078}" type="datetimeFigureOut">
              <a:rPr lang="en-US" smtClean="0"/>
              <a:t>2/16/2017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C05F664-DFC0-49E0-A935-75406D2909E5}" type="slidenum">
              <a:rPr lang="en-US" smtClean="0"/>
              <a:t>‹#›</a:t>
            </a:fld>
            <a:endParaRPr lang="en-US"/>
          </a:p>
        </p:txBody>
      </p:sp>
    </p:spTree>
    <p:extLst>
      <p:ext uri="{BB962C8B-B14F-4D97-AF65-F5344CB8AC3E}">
        <p14:creationId xmlns:p14="http://schemas.microsoft.com/office/powerpoint/2010/main" val="13837060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C45C218-1CD5-44D6-8EA3-EC69ED0C1078}" type="datetimeFigureOut">
              <a:rPr lang="en-US" smtClean="0"/>
              <a:t>2/16/2017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C05F664-DFC0-49E0-A935-75406D2909E5}" type="slidenum">
              <a:rPr lang="en-US" smtClean="0"/>
              <a:t>‹#›</a:t>
            </a:fld>
            <a:endParaRPr lang="en-US"/>
          </a:p>
        </p:txBody>
      </p:sp>
    </p:spTree>
    <p:extLst>
      <p:ext uri="{BB962C8B-B14F-4D97-AF65-F5344CB8AC3E}">
        <p14:creationId xmlns:p14="http://schemas.microsoft.com/office/powerpoint/2010/main" val="42588209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C45C218-1CD5-44D6-8EA3-EC69ED0C1078}" type="datetimeFigureOut">
              <a:rPr lang="en-US" smtClean="0"/>
              <a:t>2/16/2017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C05F664-DFC0-49E0-A935-75406D2909E5}" type="slidenum">
              <a:rPr lang="en-US" smtClean="0"/>
              <a:t>‹#›</a:t>
            </a:fld>
            <a:endParaRPr lang="en-US"/>
          </a:p>
        </p:txBody>
      </p:sp>
    </p:spTree>
    <p:extLst>
      <p:ext uri="{BB962C8B-B14F-4D97-AF65-F5344CB8AC3E}">
        <p14:creationId xmlns:p14="http://schemas.microsoft.com/office/powerpoint/2010/main" val="8957161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C45C218-1CD5-44D6-8EA3-EC69ED0C1078}" type="datetimeFigureOut">
              <a:rPr lang="en-US" smtClean="0"/>
              <a:t>2/16/2017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C05F664-DFC0-49E0-A935-75406D2909E5}" type="slidenum">
              <a:rPr lang="en-US" smtClean="0"/>
              <a:t>‹#›</a:t>
            </a:fld>
            <a:endParaRPr lang="en-US"/>
          </a:p>
        </p:txBody>
      </p:sp>
    </p:spTree>
    <p:extLst>
      <p:ext uri="{BB962C8B-B14F-4D97-AF65-F5344CB8AC3E}">
        <p14:creationId xmlns:p14="http://schemas.microsoft.com/office/powerpoint/2010/main" val="40058191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C45C218-1CD5-44D6-8EA3-EC69ED0C1078}" type="datetimeFigureOut">
              <a:rPr lang="en-US" smtClean="0"/>
              <a:t>2/16/2017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C05F664-DFC0-49E0-A935-75406D2909E5}" type="slidenum">
              <a:rPr lang="en-US" smtClean="0"/>
              <a:t>‹#›</a:t>
            </a:fld>
            <a:endParaRPr lang="en-US"/>
          </a:p>
        </p:txBody>
      </p:sp>
    </p:spTree>
    <p:extLst>
      <p:ext uri="{BB962C8B-B14F-4D97-AF65-F5344CB8AC3E}">
        <p14:creationId xmlns:p14="http://schemas.microsoft.com/office/powerpoint/2010/main" val="12960639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C45C218-1CD5-44D6-8EA3-EC69ED0C1078}" type="datetimeFigureOut">
              <a:rPr lang="en-US" smtClean="0"/>
              <a:t>2/16/2017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C05F664-DFC0-49E0-A935-75406D2909E5}" type="slidenum">
              <a:rPr lang="en-US" smtClean="0"/>
              <a:t>‹#›</a:t>
            </a:fld>
            <a:endParaRPr lang="en-US"/>
          </a:p>
        </p:txBody>
      </p:sp>
    </p:spTree>
    <p:extLst>
      <p:ext uri="{BB962C8B-B14F-4D97-AF65-F5344CB8AC3E}">
        <p14:creationId xmlns:p14="http://schemas.microsoft.com/office/powerpoint/2010/main" val="42771467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C45C218-1CD5-44D6-8EA3-EC69ED0C1078}" type="datetimeFigureOut">
              <a:rPr lang="en-US" smtClean="0"/>
              <a:t>2/16/2017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C05F664-DFC0-49E0-A935-75406D2909E5}" type="slidenum">
              <a:rPr lang="en-US" smtClean="0"/>
              <a:t>‹#›</a:t>
            </a:fld>
            <a:endParaRPr lang="en-US"/>
          </a:p>
        </p:txBody>
      </p:sp>
    </p:spTree>
    <p:extLst>
      <p:ext uri="{BB962C8B-B14F-4D97-AF65-F5344CB8AC3E}">
        <p14:creationId xmlns:p14="http://schemas.microsoft.com/office/powerpoint/2010/main" val="5548923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C45C218-1CD5-44D6-8EA3-EC69ED0C1078}" type="datetimeFigureOut">
              <a:rPr lang="en-US" smtClean="0"/>
              <a:t>2/16/2017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C05F664-DFC0-49E0-A935-75406D2909E5}" type="slidenum">
              <a:rPr lang="en-US" smtClean="0"/>
              <a:t>‹#›</a:t>
            </a:fld>
            <a:endParaRPr lang="en-US"/>
          </a:p>
        </p:txBody>
      </p:sp>
    </p:spTree>
    <p:extLst>
      <p:ext uri="{BB962C8B-B14F-4D97-AF65-F5344CB8AC3E}">
        <p14:creationId xmlns:p14="http://schemas.microsoft.com/office/powerpoint/2010/main" val="9572490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C45C218-1CD5-44D6-8EA3-EC69ED0C1078}" type="datetimeFigureOut">
              <a:rPr lang="en-US" smtClean="0"/>
              <a:t>2/16/2017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C05F664-DFC0-49E0-A935-75406D2909E5}" type="slidenum">
              <a:rPr lang="en-US" smtClean="0"/>
              <a:t>‹#›</a:t>
            </a:fld>
            <a:endParaRPr lang="en-US"/>
          </a:p>
        </p:txBody>
      </p:sp>
    </p:spTree>
    <p:extLst>
      <p:ext uri="{BB962C8B-B14F-4D97-AF65-F5344CB8AC3E}">
        <p14:creationId xmlns:p14="http://schemas.microsoft.com/office/powerpoint/2010/main" val="337965463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 Target="slide1.xml"/><Relationship Id="rId1" Type="http://schemas.openxmlformats.org/officeDocument/2006/relationships/slideLayout" Target="../slideLayouts/slideLayout2.xml"/><Relationship Id="rId4" Type="http://schemas.microsoft.com/office/2007/relationships/hdphoto" Target="../media/hdphoto2.wdp"/></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 Target="slide1.xml"/><Relationship Id="rId1" Type="http://schemas.openxmlformats.org/officeDocument/2006/relationships/slideLayout" Target="../slideLayouts/slideLayout2.xml"/><Relationship Id="rId4" Type="http://schemas.microsoft.com/office/2007/relationships/hdphoto" Target="../media/hdphoto2.wdp"/></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 Target="slide1.xml"/><Relationship Id="rId1" Type="http://schemas.openxmlformats.org/officeDocument/2006/relationships/slideLayout" Target="../slideLayouts/slideLayout2.xml"/><Relationship Id="rId4" Type="http://schemas.microsoft.com/office/2007/relationships/hdphoto" Target="../media/hdphoto2.wdp"/></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 Target="slide1.xml"/><Relationship Id="rId1" Type="http://schemas.openxmlformats.org/officeDocument/2006/relationships/slideLayout" Target="../slideLayouts/slideLayout2.xml"/><Relationship Id="rId4" Type="http://schemas.microsoft.com/office/2007/relationships/hdphoto" Target="../media/hdphoto2.wdp"/></Relationships>
</file>

<file path=ppt/slides/_rels/slide15.xml.rels><?xml version="1.0" encoding="UTF-8" standalone="yes"?>
<Relationships xmlns="http://schemas.openxmlformats.org/package/2006/relationships"><Relationship Id="rId8" Type="http://schemas.microsoft.com/office/2007/relationships/hdphoto" Target="../media/hdphoto4.wdp"/><Relationship Id="rId3" Type="http://schemas.openxmlformats.org/officeDocument/2006/relationships/image" Target="../media/image4.png"/><Relationship Id="rId7" Type="http://schemas.openxmlformats.org/officeDocument/2006/relationships/image" Target="../media/image6.png"/><Relationship Id="rId2" Type="http://schemas.openxmlformats.org/officeDocument/2006/relationships/slide" Target="slide1.xml"/><Relationship Id="rId1" Type="http://schemas.openxmlformats.org/officeDocument/2006/relationships/slideLayout" Target="../slideLayouts/slideLayout2.xml"/><Relationship Id="rId6" Type="http://schemas.microsoft.com/office/2007/relationships/hdphoto" Target="../media/hdphoto3.wdp"/><Relationship Id="rId5" Type="http://schemas.openxmlformats.org/officeDocument/2006/relationships/image" Target="../media/image5.png"/><Relationship Id="rId4" Type="http://schemas.microsoft.com/office/2007/relationships/hdphoto" Target="../media/hdphoto2.wdp"/><Relationship Id="rId9" Type="http://schemas.openxmlformats.org/officeDocument/2006/relationships/image" Target="../media/image7.jpeg"/></Relationships>
</file>

<file path=ppt/slides/_rels/slide16.xml.rels><?xml version="1.0" encoding="UTF-8" standalone="yes"?>
<Relationships xmlns="http://schemas.openxmlformats.org/package/2006/relationships"><Relationship Id="rId8" Type="http://schemas.microsoft.com/office/2007/relationships/hdphoto" Target="../media/hdphoto4.wdp"/><Relationship Id="rId3" Type="http://schemas.microsoft.com/office/2007/relationships/hdphoto" Target="../media/hdphoto2.wdp"/><Relationship Id="rId7"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Layout" Target="../slideLayouts/slideLayout2.xml"/><Relationship Id="rId6" Type="http://schemas.microsoft.com/office/2007/relationships/hdphoto" Target="../media/hdphoto3.wdp"/><Relationship Id="rId5" Type="http://schemas.openxmlformats.org/officeDocument/2006/relationships/image" Target="../media/image5.png"/><Relationship Id="rId4" Type="http://schemas.openxmlformats.org/officeDocument/2006/relationships/slide" Target="slide1.xml"/><Relationship Id="rId9" Type="http://schemas.openxmlformats.org/officeDocument/2006/relationships/image" Target="../media/image7.jpeg"/></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 Target="slide1.xml"/><Relationship Id="rId1" Type="http://schemas.openxmlformats.org/officeDocument/2006/relationships/slideLayout" Target="../slideLayouts/slideLayout2.xml"/><Relationship Id="rId5" Type="http://schemas.openxmlformats.org/officeDocument/2006/relationships/image" Target="../media/image9.jpeg"/><Relationship Id="rId4" Type="http://schemas.microsoft.com/office/2007/relationships/hdphoto" Target="../media/hdphoto5.wdp"/></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 Target="slide1.xml"/><Relationship Id="rId1" Type="http://schemas.openxmlformats.org/officeDocument/2006/relationships/slideLayout" Target="../slideLayouts/slideLayout2.xml"/><Relationship Id="rId5" Type="http://schemas.openxmlformats.org/officeDocument/2006/relationships/image" Target="../media/image9.jpeg"/><Relationship Id="rId4" Type="http://schemas.microsoft.com/office/2007/relationships/hdphoto" Target="../media/hdphoto5.wdp"/></Relationships>
</file>

<file path=ppt/slides/_rels/slide19.xml.rels><?xml version="1.0" encoding="UTF-8" standalone="yes"?>
<Relationships xmlns="http://schemas.openxmlformats.org/package/2006/relationships"><Relationship Id="rId8" Type="http://schemas.microsoft.com/office/2007/relationships/hdphoto" Target="../media/hdphoto4.wdp"/><Relationship Id="rId3" Type="http://schemas.microsoft.com/office/2007/relationships/hdphoto" Target="../media/hdphoto2.wdp"/><Relationship Id="rId7"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Layout" Target="../slideLayouts/slideLayout2.xml"/><Relationship Id="rId6" Type="http://schemas.microsoft.com/office/2007/relationships/hdphoto" Target="../media/hdphoto3.wdp"/><Relationship Id="rId5" Type="http://schemas.openxmlformats.org/officeDocument/2006/relationships/image" Target="../media/image5.png"/><Relationship Id="rId4" Type="http://schemas.openxmlformats.org/officeDocument/2006/relationships/slide" Target="slide1.xml"/><Relationship Id="rId9" Type="http://schemas.openxmlformats.org/officeDocument/2006/relationships/image" Target="../media/image7.jpe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11.png"/><Relationship Id="rId1" Type="http://schemas.openxmlformats.org/officeDocument/2006/relationships/slideLayout" Target="../slideLayouts/slideLayout2.xml"/><Relationship Id="rId6" Type="http://schemas.microsoft.com/office/2007/relationships/hdphoto" Target="../media/hdphoto7.wdp"/><Relationship Id="rId5" Type="http://schemas.openxmlformats.org/officeDocument/2006/relationships/image" Target="../media/image13.png"/><Relationship Id="rId4" Type="http://schemas.openxmlformats.org/officeDocument/2006/relationships/image" Target="../media/image12.png"/></Relationships>
</file>

<file path=ppt/slides/_rels/slide23.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chart" Target="../charts/chart1.xml"/></Relationships>
</file>

<file path=ppt/slides/_rels/slide27.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chart" Target="../charts/chart2.xml"/></Relationships>
</file>

<file path=ppt/slides/_rels/slide28.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chart" Target="../charts/chart3.xml"/></Relationships>
</file>

<file path=ppt/slides/_rels/slide29.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chart" Target="../charts/chart4.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chart" Target="../charts/chart5.xml"/></Relationships>
</file>

<file path=ppt/slides/_rels/slide31.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3.xml.rels><?xml version="1.0" encoding="UTF-8" standalone="yes"?>
<Relationships xmlns="http://schemas.openxmlformats.org/package/2006/relationships"><Relationship Id="rId8" Type="http://schemas.microsoft.com/office/2007/relationships/hdphoto" Target="../media/hdphoto6.wdp"/><Relationship Id="rId13" Type="http://schemas.microsoft.com/office/2007/relationships/hdphoto" Target="../media/hdphoto4.wdp"/><Relationship Id="rId3" Type="http://schemas.openxmlformats.org/officeDocument/2006/relationships/diagramLayout" Target="../diagrams/layout2.xml"/><Relationship Id="rId7" Type="http://schemas.openxmlformats.org/officeDocument/2006/relationships/image" Target="../media/image11.png"/><Relationship Id="rId12" Type="http://schemas.openxmlformats.org/officeDocument/2006/relationships/image" Target="../media/image6.png"/><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11" Type="http://schemas.microsoft.com/office/2007/relationships/hdphoto" Target="../media/hdphoto3.wdp"/><Relationship Id="rId5" Type="http://schemas.openxmlformats.org/officeDocument/2006/relationships/diagramColors" Target="../diagrams/colors2.xml"/><Relationship Id="rId10" Type="http://schemas.openxmlformats.org/officeDocument/2006/relationships/image" Target="../media/image5.png"/><Relationship Id="rId4" Type="http://schemas.openxmlformats.org/officeDocument/2006/relationships/diagramQuickStyle" Target="../diagrams/quickStyle2.xml"/><Relationship Id="rId9" Type="http://schemas.openxmlformats.org/officeDocument/2006/relationships/slide" Target="slide1.xml"/><Relationship Id="rId14" Type="http://schemas.openxmlformats.org/officeDocument/2006/relationships/image" Target="../media/image7.jpeg"/></Relationships>
</file>

<file path=ppt/slides/_rels/slide34.xml.rels><?xml version="1.0" encoding="UTF-8" standalone="yes"?>
<Relationships xmlns="http://schemas.openxmlformats.org/package/2006/relationships"><Relationship Id="rId8" Type="http://schemas.microsoft.com/office/2007/relationships/hdphoto" Target="../media/hdphoto6.wdp"/><Relationship Id="rId13" Type="http://schemas.microsoft.com/office/2007/relationships/hdphoto" Target="../media/hdphoto4.wdp"/><Relationship Id="rId3" Type="http://schemas.openxmlformats.org/officeDocument/2006/relationships/diagramLayout" Target="../diagrams/layout3.xml"/><Relationship Id="rId7" Type="http://schemas.openxmlformats.org/officeDocument/2006/relationships/image" Target="../media/image11.png"/><Relationship Id="rId12" Type="http://schemas.openxmlformats.org/officeDocument/2006/relationships/image" Target="../media/image6.png"/><Relationship Id="rId17" Type="http://schemas.openxmlformats.org/officeDocument/2006/relationships/image" Target="../media/image18.png"/><Relationship Id="rId2" Type="http://schemas.openxmlformats.org/officeDocument/2006/relationships/diagramData" Target="../diagrams/data3.xml"/><Relationship Id="rId16" Type="http://schemas.openxmlformats.org/officeDocument/2006/relationships/image" Target="../media/image17.png"/><Relationship Id="rId1" Type="http://schemas.openxmlformats.org/officeDocument/2006/relationships/slideLayout" Target="../slideLayouts/slideLayout2.xml"/><Relationship Id="rId6" Type="http://schemas.microsoft.com/office/2007/relationships/diagramDrawing" Target="../diagrams/drawing3.xml"/><Relationship Id="rId11" Type="http://schemas.microsoft.com/office/2007/relationships/hdphoto" Target="../media/hdphoto3.wdp"/><Relationship Id="rId5" Type="http://schemas.openxmlformats.org/officeDocument/2006/relationships/diagramColors" Target="../diagrams/colors3.xml"/><Relationship Id="rId15" Type="http://schemas.openxmlformats.org/officeDocument/2006/relationships/image" Target="../media/image16.png"/><Relationship Id="rId10" Type="http://schemas.openxmlformats.org/officeDocument/2006/relationships/image" Target="../media/image5.png"/><Relationship Id="rId4" Type="http://schemas.openxmlformats.org/officeDocument/2006/relationships/diagramQuickStyle" Target="../diagrams/quickStyle3.xml"/><Relationship Id="rId9" Type="http://schemas.openxmlformats.org/officeDocument/2006/relationships/slide" Target="slide1.xml"/><Relationship Id="rId14" Type="http://schemas.openxmlformats.org/officeDocument/2006/relationships/image" Target="../media/image7.jpeg"/></Relationships>
</file>

<file path=ppt/slides/_rels/slide35.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20.png"/><Relationship Id="rId7" Type="http://schemas.microsoft.com/office/2007/relationships/hdphoto" Target="../media/hdphoto9.wdp"/><Relationship Id="rId12" Type="http://schemas.openxmlformats.org/officeDocument/2006/relationships/image" Target="../media/image27.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3.png"/><Relationship Id="rId11" Type="http://schemas.openxmlformats.org/officeDocument/2006/relationships/image" Target="../media/image26.png"/><Relationship Id="rId5" Type="http://schemas.openxmlformats.org/officeDocument/2006/relationships/image" Target="../media/image22.png"/><Relationship Id="rId10" Type="http://schemas.microsoft.com/office/2007/relationships/hdphoto" Target="../media/hdphoto10.wdp"/><Relationship Id="rId4" Type="http://schemas.openxmlformats.org/officeDocument/2006/relationships/image" Target="../media/image21.jpeg"/><Relationship Id="rId9" Type="http://schemas.openxmlformats.org/officeDocument/2006/relationships/image" Target="../media/image25.png"/></Relationships>
</file>

<file path=ppt/slides/_rels/slide3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image" Target="../media/image30.png"/><Relationship Id="rId1" Type="http://schemas.openxmlformats.org/officeDocument/2006/relationships/slideLayout" Target="../slideLayouts/slideLayout2.xml"/><Relationship Id="rId5" Type="http://schemas.microsoft.com/office/2007/relationships/hdphoto" Target="../media/hdphoto3.wdp"/><Relationship Id="rId4" Type="http://schemas.openxmlformats.org/officeDocument/2006/relationships/image" Target="../media/image5.png"/></Relationships>
</file>

<file path=ppt/slides/_rels/slide45.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1.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chart" Target="../charts/chart7.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image" Target="../media/image30.png"/><Relationship Id="rId1" Type="http://schemas.openxmlformats.org/officeDocument/2006/relationships/slideLayout" Target="../slideLayouts/slideLayout2.xml"/><Relationship Id="rId5" Type="http://schemas.microsoft.com/office/2007/relationships/hdphoto" Target="../media/hdphoto3.wdp"/><Relationship Id="rId4" Type="http://schemas.openxmlformats.org/officeDocument/2006/relationships/image" Target="../media/image5.png"/></Relationships>
</file>

<file path=ppt/slides/_rels/slide5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 Target="slide1.xml"/><Relationship Id="rId1" Type="http://schemas.openxmlformats.org/officeDocument/2006/relationships/slideLayout" Target="../slideLayouts/slideLayout2.xml"/><Relationship Id="rId4" Type="http://schemas.microsoft.com/office/2007/relationships/hdphoto" Target="../media/hdphoto1.wdp"/></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microsoft.com/office/2007/relationships/hdphoto" Target="../media/hdphoto11.wdp"/><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microsoft.com/office/2007/relationships/hdphoto" Target="../media/hdphoto11.wdp"/><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microsoft.com/office/2007/relationships/hdphoto" Target="../media/hdphoto11.wdp"/><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microsoft.com/office/2007/relationships/hdphoto" Target="../media/hdphoto11.wdp"/><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microsoft.com/office/2007/relationships/hdphoto" Target="../media/hdphoto12.wdp"/><Relationship Id="rId4" Type="http://schemas.openxmlformats.org/officeDocument/2006/relationships/image" Target="../media/image37.png"/></Relationships>
</file>

<file path=ppt/slides/_rels/slide6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 Target="slide1.xml"/><Relationship Id="rId1" Type="http://schemas.openxmlformats.org/officeDocument/2006/relationships/slideLayout" Target="../slideLayouts/slideLayout2.xml"/><Relationship Id="rId4" Type="http://schemas.microsoft.com/office/2007/relationships/hdphoto" Target="../media/hdphoto1.wdp"/></Relationships>
</file>

<file path=ppt/slides/_rels/slide7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 Target="slide1.xml"/><Relationship Id="rId1" Type="http://schemas.openxmlformats.org/officeDocument/2006/relationships/slideLayout" Target="../slideLayouts/slideLayout2.xml"/><Relationship Id="rId4" Type="http://schemas.microsoft.com/office/2007/relationships/hdphoto" Target="../media/hdphoto1.wdp"/></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 Target="slide1.xml"/><Relationship Id="rId1" Type="http://schemas.openxmlformats.org/officeDocument/2006/relationships/slideLayout" Target="../slideLayouts/slideLayout2.xml"/><Relationship Id="rId4" Type="http://schemas.microsoft.com/office/2007/relationships/hdphoto" Target="../media/hdphoto2.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Human-Caused</a:t>
            </a:r>
            <a:br>
              <a:rPr lang="en-US" dirty="0"/>
            </a:br>
            <a:r>
              <a:rPr lang="en-US" dirty="0"/>
              <a:t>Global Warming</a:t>
            </a:r>
          </a:p>
        </p:txBody>
      </p:sp>
      <p:sp>
        <p:nvSpPr>
          <p:cNvPr id="3" name="Subtitle 2"/>
          <p:cNvSpPr>
            <a:spLocks noGrp="1"/>
          </p:cNvSpPr>
          <p:nvPr>
            <p:ph type="subTitle" idx="1"/>
          </p:nvPr>
        </p:nvSpPr>
        <p:spPr/>
        <p:txBody>
          <a:bodyPr/>
          <a:lstStyle/>
          <a:p>
            <a:r>
              <a:rPr lang="en-US" dirty="0"/>
              <a:t>Norton Pengra, Nicholas </a:t>
            </a:r>
            <a:r>
              <a:rPr lang="en-US" dirty="0" err="1"/>
              <a:t>Sutanto</a:t>
            </a:r>
            <a:r>
              <a:rPr lang="en-US" dirty="0"/>
              <a:t>, Jessica Mejia, Brenda Herman</a:t>
            </a:r>
          </a:p>
        </p:txBody>
      </p:sp>
    </p:spTree>
    <p:extLst>
      <p:ext uri="{BB962C8B-B14F-4D97-AF65-F5344CB8AC3E}">
        <p14:creationId xmlns:p14="http://schemas.microsoft.com/office/powerpoint/2010/main" val="11381282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buNone/>
            </a:pPr>
            <a:r>
              <a:rPr lang="en-US" dirty="0"/>
              <a:t>Climate change is any substantial change in Earth’s climate that lasts for an extended period of time.  </a:t>
            </a:r>
            <a:r>
              <a:rPr lang="en-US" dirty="0">
                <a:solidFill>
                  <a:schemeClr val="accent1">
                    <a:lumMod val="50000"/>
                  </a:schemeClr>
                </a:solidFill>
              </a:rPr>
              <a:t>Global warming refers to climate change that causes an increase in the average temperature of the lower atmosphere.  Global warming can have many different causes, but it is most commonly associated with human interference, specifically the release of excessive amounts of greenhouse gases.</a:t>
            </a:r>
          </a:p>
        </p:txBody>
      </p:sp>
      <p:pic>
        <p:nvPicPr>
          <p:cNvPr id="4" name="Picture 2" descr="http://cloudtimes.org/wp-content/uploads/2013/03/mit-logo.jpg">
            <a:hlinkClick r:id="rId2" action="ppaction://hlinksldjump"/>
          </p:cNvPr>
          <p:cNvPicPr>
            <a:picLocks noChangeAspect="1" noChangeArrowheads="1"/>
          </p:cNvPicPr>
          <p:nvPr/>
        </p:nvPicPr>
        <p:blipFill>
          <a:blip r:embed="rId3" cstate="print">
            <a:duotone>
              <a:schemeClr val="accent1">
                <a:shade val="45000"/>
                <a:satMod val="135000"/>
              </a:schemeClr>
              <a:prstClr val="white"/>
            </a:duotone>
            <a:extLst>
              <a:ext uri="{BEBA8EAE-BF5A-486C-A8C5-ECC9F3942E4B}">
                <a14:imgProps xmlns:a14="http://schemas.microsoft.com/office/drawing/2010/main">
                  <a14:imgLayer r:embed="rId4">
                    <a14:imgEffect>
                      <a14:backgroundRemoval t="0" b="100000" l="0" r="100000">
                        <a14:foregroundMark x1="13745" y1="29098" x2="13745" y2="38525"/>
                        <a14:foregroundMark x1="20303" y1="32787" x2="20303" y2="32787"/>
                        <a14:foregroundMark x1="27238" y1="22131" x2="27238" y2="22131"/>
                        <a14:foregroundMark x1="27617" y1="50410" x2="27617" y2="50410"/>
                        <a14:foregroundMark x1="36066" y1="22131" x2="36066" y2="22131"/>
                        <a14:foregroundMark x1="33796" y1="59836" x2="33796" y2="59836"/>
                        <a14:foregroundMark x1="33417" y1="43443" x2="33417" y2="43443"/>
                        <a14:foregroundMark x1="40101" y1="25410" x2="40101" y2="25410"/>
                        <a14:foregroundMark x1="39344" y1="22131" x2="39344" y2="22131"/>
                        <a14:foregroundMark x1="33796" y1="22131" x2="33796" y2="22131"/>
                        <a14:foregroundMark x1="26482" y1="20902" x2="26482" y2="20902"/>
                        <a14:foregroundMark x1="26860" y1="18443" x2="27238" y2="18443"/>
                        <a14:foregroundMark x1="27617" y1="25410" x2="27617" y2="25410"/>
                        <a14:foregroundMark x1="50315" y1="25000" x2="50441" y2="20082"/>
                        <a14:foregroundMark x1="52585" y1="27459" x2="53342" y2="21721"/>
                        <a14:foregroundMark x1="57881" y1="24590" x2="58008" y2="28279"/>
                        <a14:foregroundMark x1="59899" y1="24590" x2="61286" y2="26230"/>
                        <a14:foregroundMark x1="63304" y1="24590" x2="65069" y2="26230"/>
                        <a14:foregroundMark x1="67591" y1="24590" x2="68600" y2="22951"/>
                        <a14:foregroundMark x1="72005" y1="20492" x2="70492" y2="21721"/>
                        <a14:foregroundMark x1="73518" y1="19262" x2="73266" y2="25000"/>
                        <a14:foregroundMark x1="77554" y1="22541" x2="77427" y2="27049"/>
                        <a14:foregroundMark x1="82346" y1="20492" x2="80958" y2="20492"/>
                        <a14:foregroundMark x1="85120" y1="24590" x2="86003" y2="24590"/>
                        <a14:foregroundMark x1="88398" y1="20492" x2="88398" y2="26639"/>
                        <a14:foregroundMark x1="93569" y1="20492" x2="92182" y2="22541"/>
                        <a14:foregroundMark x1="50567" y1="44262" x2="50820" y2="50000"/>
                        <a14:foregroundMark x1="50441" y1="64344" x2="50441" y2="69672"/>
                        <a14:foregroundMark x1="52459" y1="45492" x2="52333" y2="49590"/>
                        <a14:foregroundMark x1="55990" y1="45492" x2="56368" y2="47951"/>
                        <a14:foregroundMark x1="53216" y1="71311" x2="54477" y2="71311"/>
                        <a14:foregroundMark x1="56116" y1="69672" x2="56747" y2="68033"/>
                        <a14:foregroundMark x1="59521" y1="65574" x2="59142" y2="70492"/>
                        <a14:foregroundMark x1="59773" y1="45492" x2="59773" y2="50820"/>
                        <a14:foregroundMark x1="62043" y1="44672" x2="61791" y2="49180"/>
                        <a14:foregroundMark x1="61665" y1="40984" x2="61917" y2="40164"/>
                        <a14:foregroundMark x1="63934" y1="43033" x2="63808" y2="47131"/>
                        <a14:foregroundMark x1="66078" y1="45902" x2="66078" y2="48770"/>
                        <a14:foregroundMark x1="70240" y1="44672" x2="70113" y2="49180"/>
                        <a14:foregroundMark x1="72383" y1="47951" x2="73644" y2="48770"/>
                        <a14:foregroundMark x1="79445" y1="44672" x2="79823" y2="47131"/>
                        <a14:foregroundMark x1="82093" y1="43033" x2="82093" y2="48770"/>
                        <a14:foregroundMark x1="64943" y1="68852" x2="65448" y2="70902"/>
                        <a14:foregroundMark x1="68348" y1="67623" x2="69231" y2="69672"/>
                        <a14:foregroundMark x1="71248" y1="65984" x2="71122" y2="71311"/>
                        <a14:foregroundMark x1="74149" y1="67213" x2="74527" y2="68033"/>
                        <a14:foregroundMark x1="76797" y1="68852" x2="76797" y2="68852"/>
                        <a14:foregroundMark x1="80580" y1="68033" x2="80580" y2="68033"/>
                        <a14:backgroundMark x1="56999" y1="27459" x2="56999" y2="27459"/>
                        <a14:backgroundMark x1="67465" y1="27459" x2="67465" y2="27459"/>
                        <a14:backgroundMark x1="78436" y1="50000" x2="78436" y2="50000"/>
                        <a14:backgroundMark x1="73014" y1="46311" x2="73014" y2="46311"/>
                        <a14:backgroundMark x1="73266" y1="50820" x2="73266" y2="50820"/>
                        <a14:backgroundMark x1="68096" y1="72541" x2="68096" y2="72541"/>
                        <a14:backgroundMark x1="73897" y1="71311" x2="73897" y2="71311"/>
                        <a14:backgroundMark x1="77806" y1="71721" x2="77806" y2="71721"/>
                        <a14:backgroundMark x1="78058" y1="77869" x2="78058" y2="77869"/>
                        <a14:backgroundMark x1="53342" y1="69672" x2="53342" y2="69672"/>
                        <a14:backgroundMark x1="53468" y1="73770" x2="53468" y2="73770"/>
                        <a14:backgroundMark x1="85498" y1="22541" x2="85498" y2="22541"/>
                        <a14:backgroundMark x1="85372" y1="27459" x2="85372" y2="27459"/>
                        <a14:backgroundMark x1="93190" y1="22951" x2="93190" y2="22951"/>
                      </a14:backgroundRemoval>
                    </a14:imgEffect>
                  </a14:imgLayer>
                </a14:imgProps>
              </a:ext>
              <a:ext uri="{28A0092B-C50C-407E-A947-70E740481C1C}">
                <a14:useLocalDpi xmlns:a14="http://schemas.microsoft.com/office/drawing/2010/main" val="0"/>
              </a:ext>
            </a:extLst>
          </a:blip>
          <a:srcRect/>
          <a:stretch>
            <a:fillRect/>
          </a:stretch>
        </p:blipFill>
        <p:spPr bwMode="auto">
          <a:xfrm>
            <a:off x="936334" y="990231"/>
            <a:ext cx="2440255" cy="7508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2719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buNone/>
            </a:pPr>
            <a:r>
              <a:rPr lang="en-US" dirty="0"/>
              <a:t>Climate change is any substantial change in Earth’s climate that lasts for an extended period of time.  </a:t>
            </a:r>
            <a:r>
              <a:rPr lang="en-US" dirty="0">
                <a:solidFill>
                  <a:schemeClr val="accent1">
                    <a:lumMod val="50000"/>
                  </a:schemeClr>
                </a:solidFill>
              </a:rPr>
              <a:t>Global warming refers to climate change that causes an </a:t>
            </a:r>
            <a:r>
              <a:rPr lang="en-US" dirty="0">
                <a:solidFill>
                  <a:schemeClr val="bg1"/>
                </a:solidFill>
              </a:rPr>
              <a:t>increase in the average temperature of the lower atmosphere</a:t>
            </a:r>
            <a:r>
              <a:rPr lang="en-US" dirty="0">
                <a:solidFill>
                  <a:schemeClr val="accent1">
                    <a:lumMod val="50000"/>
                  </a:schemeClr>
                </a:solidFill>
              </a:rPr>
              <a:t>.  Global warming can have many different causes, but it is most commonly associated with human interference, specifically the release of excessive amounts of greenhouse gases.</a:t>
            </a:r>
          </a:p>
        </p:txBody>
      </p:sp>
      <p:pic>
        <p:nvPicPr>
          <p:cNvPr id="4" name="Picture 2" descr="http://cloudtimes.org/wp-content/uploads/2013/03/mit-logo.jpg">
            <a:hlinkClick r:id="rId2" action="ppaction://hlinksldjump"/>
          </p:cNvPr>
          <p:cNvPicPr>
            <a:picLocks noChangeAspect="1" noChangeArrowheads="1"/>
          </p:cNvPicPr>
          <p:nvPr/>
        </p:nvPicPr>
        <p:blipFill>
          <a:blip r:embed="rId3" cstate="print">
            <a:duotone>
              <a:schemeClr val="accent1">
                <a:shade val="45000"/>
                <a:satMod val="135000"/>
              </a:schemeClr>
              <a:prstClr val="white"/>
            </a:duotone>
            <a:extLst>
              <a:ext uri="{BEBA8EAE-BF5A-486C-A8C5-ECC9F3942E4B}">
                <a14:imgProps xmlns:a14="http://schemas.microsoft.com/office/drawing/2010/main">
                  <a14:imgLayer r:embed="rId4">
                    <a14:imgEffect>
                      <a14:backgroundRemoval t="0" b="100000" l="0" r="100000">
                        <a14:foregroundMark x1="13745" y1="29098" x2="13745" y2="38525"/>
                        <a14:foregroundMark x1="20303" y1="32787" x2="20303" y2="32787"/>
                        <a14:foregroundMark x1="27238" y1="22131" x2="27238" y2="22131"/>
                        <a14:foregroundMark x1="27617" y1="50410" x2="27617" y2="50410"/>
                        <a14:foregroundMark x1="36066" y1="22131" x2="36066" y2="22131"/>
                        <a14:foregroundMark x1="33796" y1="59836" x2="33796" y2="59836"/>
                        <a14:foregroundMark x1="33417" y1="43443" x2="33417" y2="43443"/>
                        <a14:foregroundMark x1="40101" y1="25410" x2="40101" y2="25410"/>
                        <a14:foregroundMark x1="39344" y1="22131" x2="39344" y2="22131"/>
                        <a14:foregroundMark x1="33796" y1="22131" x2="33796" y2="22131"/>
                        <a14:foregroundMark x1="26482" y1="20902" x2="26482" y2="20902"/>
                        <a14:foregroundMark x1="26860" y1="18443" x2="27238" y2="18443"/>
                        <a14:foregroundMark x1="27617" y1="25410" x2="27617" y2="25410"/>
                        <a14:foregroundMark x1="50315" y1="25000" x2="50441" y2="20082"/>
                        <a14:foregroundMark x1="52585" y1="27459" x2="53342" y2="21721"/>
                        <a14:foregroundMark x1="57881" y1="24590" x2="58008" y2="28279"/>
                        <a14:foregroundMark x1="59899" y1="24590" x2="61286" y2="26230"/>
                        <a14:foregroundMark x1="63304" y1="24590" x2="65069" y2="26230"/>
                        <a14:foregroundMark x1="67591" y1="24590" x2="68600" y2="22951"/>
                        <a14:foregroundMark x1="72005" y1="20492" x2="70492" y2="21721"/>
                        <a14:foregroundMark x1="73518" y1="19262" x2="73266" y2="25000"/>
                        <a14:foregroundMark x1="77554" y1="22541" x2="77427" y2="27049"/>
                        <a14:foregroundMark x1="82346" y1="20492" x2="80958" y2="20492"/>
                        <a14:foregroundMark x1="85120" y1="24590" x2="86003" y2="24590"/>
                        <a14:foregroundMark x1="88398" y1="20492" x2="88398" y2="26639"/>
                        <a14:foregroundMark x1="93569" y1="20492" x2="92182" y2="22541"/>
                        <a14:foregroundMark x1="50567" y1="44262" x2="50820" y2="50000"/>
                        <a14:foregroundMark x1="50441" y1="64344" x2="50441" y2="69672"/>
                        <a14:foregroundMark x1="52459" y1="45492" x2="52333" y2="49590"/>
                        <a14:foregroundMark x1="55990" y1="45492" x2="56368" y2="47951"/>
                        <a14:foregroundMark x1="53216" y1="71311" x2="54477" y2="71311"/>
                        <a14:foregroundMark x1="56116" y1="69672" x2="56747" y2="68033"/>
                        <a14:foregroundMark x1="59521" y1="65574" x2="59142" y2="70492"/>
                        <a14:foregroundMark x1="59773" y1="45492" x2="59773" y2="50820"/>
                        <a14:foregroundMark x1="62043" y1="44672" x2="61791" y2="49180"/>
                        <a14:foregroundMark x1="61665" y1="40984" x2="61917" y2="40164"/>
                        <a14:foregroundMark x1="63934" y1="43033" x2="63808" y2="47131"/>
                        <a14:foregroundMark x1="66078" y1="45902" x2="66078" y2="48770"/>
                        <a14:foregroundMark x1="70240" y1="44672" x2="70113" y2="49180"/>
                        <a14:foregroundMark x1="72383" y1="47951" x2="73644" y2="48770"/>
                        <a14:foregroundMark x1="79445" y1="44672" x2="79823" y2="47131"/>
                        <a14:foregroundMark x1="82093" y1="43033" x2="82093" y2="48770"/>
                        <a14:foregroundMark x1="64943" y1="68852" x2="65448" y2="70902"/>
                        <a14:foregroundMark x1="68348" y1="67623" x2="69231" y2="69672"/>
                        <a14:foregroundMark x1="71248" y1="65984" x2="71122" y2="71311"/>
                        <a14:foregroundMark x1="74149" y1="67213" x2="74527" y2="68033"/>
                        <a14:foregroundMark x1="76797" y1="68852" x2="76797" y2="68852"/>
                        <a14:foregroundMark x1="80580" y1="68033" x2="80580" y2="68033"/>
                        <a14:backgroundMark x1="56999" y1="27459" x2="56999" y2="27459"/>
                        <a14:backgroundMark x1="67465" y1="27459" x2="67465" y2="27459"/>
                        <a14:backgroundMark x1="78436" y1="50000" x2="78436" y2="50000"/>
                        <a14:backgroundMark x1="73014" y1="46311" x2="73014" y2="46311"/>
                        <a14:backgroundMark x1="73266" y1="50820" x2="73266" y2="50820"/>
                        <a14:backgroundMark x1="68096" y1="72541" x2="68096" y2="72541"/>
                        <a14:backgroundMark x1="73897" y1="71311" x2="73897" y2="71311"/>
                        <a14:backgroundMark x1="77806" y1="71721" x2="77806" y2="71721"/>
                        <a14:backgroundMark x1="78058" y1="77869" x2="78058" y2="77869"/>
                        <a14:backgroundMark x1="53342" y1="69672" x2="53342" y2="69672"/>
                        <a14:backgroundMark x1="53468" y1="73770" x2="53468" y2="73770"/>
                        <a14:backgroundMark x1="85498" y1="22541" x2="85498" y2="22541"/>
                        <a14:backgroundMark x1="85372" y1="27459" x2="85372" y2="27459"/>
                        <a14:backgroundMark x1="93190" y1="22951" x2="93190" y2="22951"/>
                      </a14:backgroundRemoval>
                    </a14:imgEffect>
                  </a14:imgLayer>
                </a14:imgProps>
              </a:ext>
              <a:ext uri="{28A0092B-C50C-407E-A947-70E740481C1C}">
                <a14:useLocalDpi xmlns:a14="http://schemas.microsoft.com/office/drawing/2010/main" val="0"/>
              </a:ext>
            </a:extLst>
          </a:blip>
          <a:srcRect/>
          <a:stretch>
            <a:fillRect/>
          </a:stretch>
        </p:blipFill>
        <p:spPr bwMode="auto">
          <a:xfrm>
            <a:off x="936334" y="990231"/>
            <a:ext cx="2440255" cy="7508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36253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buNone/>
            </a:pPr>
            <a:r>
              <a:rPr lang="en-US" dirty="0"/>
              <a:t>Climate change is any substantial change in Earth’s climate that lasts for an extended period of time.  </a:t>
            </a:r>
            <a:r>
              <a:rPr lang="en-US" dirty="0">
                <a:solidFill>
                  <a:schemeClr val="accent1">
                    <a:lumMod val="50000"/>
                  </a:schemeClr>
                </a:solidFill>
              </a:rPr>
              <a:t>Global warming refers to climate change that causes an </a:t>
            </a:r>
            <a:r>
              <a:rPr lang="en-US" dirty="0">
                <a:solidFill>
                  <a:schemeClr val="bg1"/>
                </a:solidFill>
              </a:rPr>
              <a:t>increase in the average temperature of the </a:t>
            </a:r>
            <a:r>
              <a:rPr lang="en-US" u="sng" dirty="0">
                <a:solidFill>
                  <a:schemeClr val="bg1"/>
                </a:solidFill>
              </a:rPr>
              <a:t>lower atmosphere</a:t>
            </a:r>
            <a:r>
              <a:rPr lang="en-US" dirty="0">
                <a:solidFill>
                  <a:schemeClr val="accent1">
                    <a:lumMod val="50000"/>
                  </a:schemeClr>
                </a:solidFill>
              </a:rPr>
              <a:t>.  Global warming can have many different causes, but it is most commonly associated with human interference, specifically the release of excessive amounts of greenhouse gases.</a:t>
            </a:r>
          </a:p>
        </p:txBody>
      </p:sp>
      <p:pic>
        <p:nvPicPr>
          <p:cNvPr id="4" name="Picture 2" descr="http://cloudtimes.org/wp-content/uploads/2013/03/mit-logo.jpg">
            <a:hlinkClick r:id="rId2" action="ppaction://hlinksldjump"/>
          </p:cNvPr>
          <p:cNvPicPr>
            <a:picLocks noChangeAspect="1" noChangeArrowheads="1"/>
          </p:cNvPicPr>
          <p:nvPr/>
        </p:nvPicPr>
        <p:blipFill>
          <a:blip r:embed="rId3" cstate="print">
            <a:duotone>
              <a:schemeClr val="accent1">
                <a:shade val="45000"/>
                <a:satMod val="135000"/>
              </a:schemeClr>
              <a:prstClr val="white"/>
            </a:duotone>
            <a:extLst>
              <a:ext uri="{BEBA8EAE-BF5A-486C-A8C5-ECC9F3942E4B}">
                <a14:imgProps xmlns:a14="http://schemas.microsoft.com/office/drawing/2010/main">
                  <a14:imgLayer r:embed="rId4">
                    <a14:imgEffect>
                      <a14:backgroundRemoval t="0" b="100000" l="0" r="100000">
                        <a14:foregroundMark x1="13745" y1="29098" x2="13745" y2="38525"/>
                        <a14:foregroundMark x1="20303" y1="32787" x2="20303" y2="32787"/>
                        <a14:foregroundMark x1="27238" y1="22131" x2="27238" y2="22131"/>
                        <a14:foregroundMark x1="27617" y1="50410" x2="27617" y2="50410"/>
                        <a14:foregroundMark x1="36066" y1="22131" x2="36066" y2="22131"/>
                        <a14:foregroundMark x1="33796" y1="59836" x2="33796" y2="59836"/>
                        <a14:foregroundMark x1="33417" y1="43443" x2="33417" y2="43443"/>
                        <a14:foregroundMark x1="40101" y1="25410" x2="40101" y2="25410"/>
                        <a14:foregroundMark x1="39344" y1="22131" x2="39344" y2="22131"/>
                        <a14:foregroundMark x1="33796" y1="22131" x2="33796" y2="22131"/>
                        <a14:foregroundMark x1="26482" y1="20902" x2="26482" y2="20902"/>
                        <a14:foregroundMark x1="26860" y1="18443" x2="27238" y2="18443"/>
                        <a14:foregroundMark x1="27617" y1="25410" x2="27617" y2="25410"/>
                        <a14:foregroundMark x1="50315" y1="25000" x2="50441" y2="20082"/>
                        <a14:foregroundMark x1="52585" y1="27459" x2="53342" y2="21721"/>
                        <a14:foregroundMark x1="57881" y1="24590" x2="58008" y2="28279"/>
                        <a14:foregroundMark x1="59899" y1="24590" x2="61286" y2="26230"/>
                        <a14:foregroundMark x1="63304" y1="24590" x2="65069" y2="26230"/>
                        <a14:foregroundMark x1="67591" y1="24590" x2="68600" y2="22951"/>
                        <a14:foregroundMark x1="72005" y1="20492" x2="70492" y2="21721"/>
                        <a14:foregroundMark x1="73518" y1="19262" x2="73266" y2="25000"/>
                        <a14:foregroundMark x1="77554" y1="22541" x2="77427" y2="27049"/>
                        <a14:foregroundMark x1="82346" y1="20492" x2="80958" y2="20492"/>
                        <a14:foregroundMark x1="85120" y1="24590" x2="86003" y2="24590"/>
                        <a14:foregroundMark x1="88398" y1="20492" x2="88398" y2="26639"/>
                        <a14:foregroundMark x1="93569" y1="20492" x2="92182" y2="22541"/>
                        <a14:foregroundMark x1="50567" y1="44262" x2="50820" y2="50000"/>
                        <a14:foregroundMark x1="50441" y1="64344" x2="50441" y2="69672"/>
                        <a14:foregroundMark x1="52459" y1="45492" x2="52333" y2="49590"/>
                        <a14:foregroundMark x1="55990" y1="45492" x2="56368" y2="47951"/>
                        <a14:foregroundMark x1="53216" y1="71311" x2="54477" y2="71311"/>
                        <a14:foregroundMark x1="56116" y1="69672" x2="56747" y2="68033"/>
                        <a14:foregroundMark x1="59521" y1="65574" x2="59142" y2="70492"/>
                        <a14:foregroundMark x1="59773" y1="45492" x2="59773" y2="50820"/>
                        <a14:foregroundMark x1="62043" y1="44672" x2="61791" y2="49180"/>
                        <a14:foregroundMark x1="61665" y1="40984" x2="61917" y2="40164"/>
                        <a14:foregroundMark x1="63934" y1="43033" x2="63808" y2="47131"/>
                        <a14:foregroundMark x1="66078" y1="45902" x2="66078" y2="48770"/>
                        <a14:foregroundMark x1="70240" y1="44672" x2="70113" y2="49180"/>
                        <a14:foregroundMark x1="72383" y1="47951" x2="73644" y2="48770"/>
                        <a14:foregroundMark x1="79445" y1="44672" x2="79823" y2="47131"/>
                        <a14:foregroundMark x1="82093" y1="43033" x2="82093" y2="48770"/>
                        <a14:foregroundMark x1="64943" y1="68852" x2="65448" y2="70902"/>
                        <a14:foregroundMark x1="68348" y1="67623" x2="69231" y2="69672"/>
                        <a14:foregroundMark x1="71248" y1="65984" x2="71122" y2="71311"/>
                        <a14:foregroundMark x1="74149" y1="67213" x2="74527" y2="68033"/>
                        <a14:foregroundMark x1="76797" y1="68852" x2="76797" y2="68852"/>
                        <a14:foregroundMark x1="80580" y1="68033" x2="80580" y2="68033"/>
                        <a14:backgroundMark x1="56999" y1="27459" x2="56999" y2="27459"/>
                        <a14:backgroundMark x1="67465" y1="27459" x2="67465" y2="27459"/>
                        <a14:backgroundMark x1="78436" y1="50000" x2="78436" y2="50000"/>
                        <a14:backgroundMark x1="73014" y1="46311" x2="73014" y2="46311"/>
                        <a14:backgroundMark x1="73266" y1="50820" x2="73266" y2="50820"/>
                        <a14:backgroundMark x1="68096" y1="72541" x2="68096" y2="72541"/>
                        <a14:backgroundMark x1="73897" y1="71311" x2="73897" y2="71311"/>
                        <a14:backgroundMark x1="77806" y1="71721" x2="77806" y2="71721"/>
                        <a14:backgroundMark x1="78058" y1="77869" x2="78058" y2="77869"/>
                        <a14:backgroundMark x1="53342" y1="69672" x2="53342" y2="69672"/>
                        <a14:backgroundMark x1="53468" y1="73770" x2="53468" y2="73770"/>
                        <a14:backgroundMark x1="85498" y1="22541" x2="85498" y2="22541"/>
                        <a14:backgroundMark x1="85372" y1="27459" x2="85372" y2="27459"/>
                        <a14:backgroundMark x1="93190" y1="22951" x2="93190" y2="22951"/>
                      </a14:backgroundRemoval>
                    </a14:imgEffect>
                  </a14:imgLayer>
                </a14:imgProps>
              </a:ext>
              <a:ext uri="{28A0092B-C50C-407E-A947-70E740481C1C}">
                <a14:useLocalDpi xmlns:a14="http://schemas.microsoft.com/office/drawing/2010/main" val="0"/>
              </a:ext>
            </a:extLst>
          </a:blip>
          <a:srcRect/>
          <a:stretch>
            <a:fillRect/>
          </a:stretch>
        </p:blipFill>
        <p:spPr bwMode="auto">
          <a:xfrm>
            <a:off x="936334" y="990231"/>
            <a:ext cx="2440255" cy="7508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95642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Defining the Problem</a:t>
            </a:r>
          </a:p>
        </p:txBody>
      </p:sp>
    </p:spTree>
    <p:extLst>
      <p:ext uri="{BB962C8B-B14F-4D97-AF65-F5344CB8AC3E}">
        <p14:creationId xmlns:p14="http://schemas.microsoft.com/office/powerpoint/2010/main" val="6804118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buNone/>
            </a:pPr>
            <a:r>
              <a:rPr lang="en-US" dirty="0"/>
              <a:t>Climate change is any substantial change in Earth’s climate that lasts for an extended period of time.  </a:t>
            </a:r>
            <a:r>
              <a:rPr lang="en-US" dirty="0">
                <a:solidFill>
                  <a:schemeClr val="accent1">
                    <a:lumMod val="50000"/>
                  </a:schemeClr>
                </a:solidFill>
              </a:rPr>
              <a:t>Global warming refers to climate change that causes an </a:t>
            </a:r>
            <a:r>
              <a:rPr lang="en-US" dirty="0">
                <a:solidFill>
                  <a:schemeClr val="bg1"/>
                </a:solidFill>
              </a:rPr>
              <a:t>increase in the average temperature of the </a:t>
            </a:r>
            <a:r>
              <a:rPr lang="en-US" u="sng" dirty="0">
                <a:solidFill>
                  <a:schemeClr val="bg1"/>
                </a:solidFill>
              </a:rPr>
              <a:t>lower atmosphere</a:t>
            </a:r>
            <a:r>
              <a:rPr lang="en-US" dirty="0">
                <a:solidFill>
                  <a:schemeClr val="accent1">
                    <a:lumMod val="50000"/>
                  </a:schemeClr>
                </a:solidFill>
              </a:rPr>
              <a:t>.  Global warming can have many different causes, but it is most commonly associated with human interference, specifically the release of excessive amounts of greenhouse gases.</a:t>
            </a:r>
          </a:p>
        </p:txBody>
      </p:sp>
      <p:pic>
        <p:nvPicPr>
          <p:cNvPr id="4" name="Picture 2" descr="http://cloudtimes.org/wp-content/uploads/2013/03/mit-logo.jpg">
            <a:hlinkClick r:id="rId2" action="ppaction://hlinksldjump"/>
          </p:cNvPr>
          <p:cNvPicPr>
            <a:picLocks noChangeAspect="1" noChangeArrowheads="1"/>
          </p:cNvPicPr>
          <p:nvPr/>
        </p:nvPicPr>
        <p:blipFill>
          <a:blip r:embed="rId3" cstate="print">
            <a:duotone>
              <a:schemeClr val="accent1">
                <a:shade val="45000"/>
                <a:satMod val="135000"/>
              </a:schemeClr>
              <a:prstClr val="white"/>
            </a:duotone>
            <a:extLst>
              <a:ext uri="{BEBA8EAE-BF5A-486C-A8C5-ECC9F3942E4B}">
                <a14:imgProps xmlns:a14="http://schemas.microsoft.com/office/drawing/2010/main">
                  <a14:imgLayer r:embed="rId4">
                    <a14:imgEffect>
                      <a14:backgroundRemoval t="0" b="100000" l="0" r="100000">
                        <a14:foregroundMark x1="13745" y1="29098" x2="13745" y2="38525"/>
                        <a14:foregroundMark x1="20303" y1="32787" x2="20303" y2="32787"/>
                        <a14:foregroundMark x1="27238" y1="22131" x2="27238" y2="22131"/>
                        <a14:foregroundMark x1="27617" y1="50410" x2="27617" y2="50410"/>
                        <a14:foregroundMark x1="36066" y1="22131" x2="36066" y2="22131"/>
                        <a14:foregroundMark x1="33796" y1="59836" x2="33796" y2="59836"/>
                        <a14:foregroundMark x1="33417" y1="43443" x2="33417" y2="43443"/>
                        <a14:foregroundMark x1="40101" y1="25410" x2="40101" y2="25410"/>
                        <a14:foregroundMark x1="39344" y1="22131" x2="39344" y2="22131"/>
                        <a14:foregroundMark x1="33796" y1="22131" x2="33796" y2="22131"/>
                        <a14:foregroundMark x1="26482" y1="20902" x2="26482" y2="20902"/>
                        <a14:foregroundMark x1="26860" y1="18443" x2="27238" y2="18443"/>
                        <a14:foregroundMark x1="27617" y1="25410" x2="27617" y2="25410"/>
                        <a14:foregroundMark x1="50315" y1="25000" x2="50441" y2="20082"/>
                        <a14:foregroundMark x1="52585" y1="27459" x2="53342" y2="21721"/>
                        <a14:foregroundMark x1="57881" y1="24590" x2="58008" y2="28279"/>
                        <a14:foregroundMark x1="59899" y1="24590" x2="61286" y2="26230"/>
                        <a14:foregroundMark x1="63304" y1="24590" x2="65069" y2="26230"/>
                        <a14:foregroundMark x1="67591" y1="24590" x2="68600" y2="22951"/>
                        <a14:foregroundMark x1="72005" y1="20492" x2="70492" y2="21721"/>
                        <a14:foregroundMark x1="73518" y1="19262" x2="73266" y2="25000"/>
                        <a14:foregroundMark x1="77554" y1="22541" x2="77427" y2="27049"/>
                        <a14:foregroundMark x1="82346" y1="20492" x2="80958" y2="20492"/>
                        <a14:foregroundMark x1="85120" y1="24590" x2="86003" y2="24590"/>
                        <a14:foregroundMark x1="88398" y1="20492" x2="88398" y2="26639"/>
                        <a14:foregroundMark x1="93569" y1="20492" x2="92182" y2="22541"/>
                        <a14:foregroundMark x1="50567" y1="44262" x2="50820" y2="50000"/>
                        <a14:foregroundMark x1="50441" y1="64344" x2="50441" y2="69672"/>
                        <a14:foregroundMark x1="52459" y1="45492" x2="52333" y2="49590"/>
                        <a14:foregroundMark x1="55990" y1="45492" x2="56368" y2="47951"/>
                        <a14:foregroundMark x1="53216" y1="71311" x2="54477" y2="71311"/>
                        <a14:foregroundMark x1="56116" y1="69672" x2="56747" y2="68033"/>
                        <a14:foregroundMark x1="59521" y1="65574" x2="59142" y2="70492"/>
                        <a14:foregroundMark x1="59773" y1="45492" x2="59773" y2="50820"/>
                        <a14:foregroundMark x1="62043" y1="44672" x2="61791" y2="49180"/>
                        <a14:foregroundMark x1="61665" y1="40984" x2="61917" y2="40164"/>
                        <a14:foregroundMark x1="63934" y1="43033" x2="63808" y2="47131"/>
                        <a14:foregroundMark x1="66078" y1="45902" x2="66078" y2="48770"/>
                        <a14:foregroundMark x1="70240" y1="44672" x2="70113" y2="49180"/>
                        <a14:foregroundMark x1="72383" y1="47951" x2="73644" y2="48770"/>
                        <a14:foregroundMark x1="79445" y1="44672" x2="79823" y2="47131"/>
                        <a14:foregroundMark x1="82093" y1="43033" x2="82093" y2="48770"/>
                        <a14:foregroundMark x1="64943" y1="68852" x2="65448" y2="70902"/>
                        <a14:foregroundMark x1="68348" y1="67623" x2="69231" y2="69672"/>
                        <a14:foregroundMark x1="71248" y1="65984" x2="71122" y2="71311"/>
                        <a14:foregroundMark x1="74149" y1="67213" x2="74527" y2="68033"/>
                        <a14:foregroundMark x1="76797" y1="68852" x2="76797" y2="68852"/>
                        <a14:foregroundMark x1="80580" y1="68033" x2="80580" y2="68033"/>
                        <a14:backgroundMark x1="56999" y1="27459" x2="56999" y2="27459"/>
                        <a14:backgroundMark x1="67465" y1="27459" x2="67465" y2="27459"/>
                        <a14:backgroundMark x1="78436" y1="50000" x2="78436" y2="50000"/>
                        <a14:backgroundMark x1="73014" y1="46311" x2="73014" y2="46311"/>
                        <a14:backgroundMark x1="73266" y1="50820" x2="73266" y2="50820"/>
                        <a14:backgroundMark x1="68096" y1="72541" x2="68096" y2="72541"/>
                        <a14:backgroundMark x1="73897" y1="71311" x2="73897" y2="71311"/>
                        <a14:backgroundMark x1="77806" y1="71721" x2="77806" y2="71721"/>
                        <a14:backgroundMark x1="78058" y1="77869" x2="78058" y2="77869"/>
                        <a14:backgroundMark x1="53342" y1="69672" x2="53342" y2="69672"/>
                        <a14:backgroundMark x1="53468" y1="73770" x2="53468" y2="73770"/>
                        <a14:backgroundMark x1="85498" y1="22541" x2="85498" y2="22541"/>
                        <a14:backgroundMark x1="85372" y1="27459" x2="85372" y2="27459"/>
                        <a14:backgroundMark x1="93190" y1="22951" x2="93190" y2="22951"/>
                      </a14:backgroundRemoval>
                    </a14:imgEffect>
                  </a14:imgLayer>
                </a14:imgProps>
              </a:ext>
              <a:ext uri="{28A0092B-C50C-407E-A947-70E740481C1C}">
                <a14:useLocalDpi xmlns:a14="http://schemas.microsoft.com/office/drawing/2010/main" val="0"/>
              </a:ext>
            </a:extLst>
          </a:blip>
          <a:srcRect/>
          <a:stretch>
            <a:fillRect/>
          </a:stretch>
        </p:blipFill>
        <p:spPr bwMode="auto">
          <a:xfrm>
            <a:off x="936334" y="990231"/>
            <a:ext cx="2440255" cy="7508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76668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cloudtimes.org/wp-content/uploads/2013/03/mit-logo.jpg">
            <a:hlinkClick r:id="rId2" action="ppaction://hlinksldjump"/>
          </p:cNvPr>
          <p:cNvPicPr>
            <a:picLocks noChangeAspect="1" noChangeArrowheads="1"/>
          </p:cNvPicPr>
          <p:nvPr/>
        </p:nvPicPr>
        <p:blipFill>
          <a:blip r:embed="rId3" cstate="print">
            <a:duotone>
              <a:schemeClr val="accent1">
                <a:shade val="45000"/>
                <a:satMod val="135000"/>
              </a:schemeClr>
              <a:prstClr val="white"/>
            </a:duotone>
            <a:extLst>
              <a:ext uri="{BEBA8EAE-BF5A-486C-A8C5-ECC9F3942E4B}">
                <a14:imgProps xmlns:a14="http://schemas.microsoft.com/office/drawing/2010/main">
                  <a14:imgLayer r:embed="rId4">
                    <a14:imgEffect>
                      <a14:backgroundRemoval t="0" b="100000" l="0" r="100000">
                        <a14:foregroundMark x1="13745" y1="29098" x2="13745" y2="38525"/>
                        <a14:foregroundMark x1="20303" y1="32787" x2="20303" y2="32787"/>
                        <a14:foregroundMark x1="27238" y1="22131" x2="27238" y2="22131"/>
                        <a14:foregroundMark x1="27617" y1="50410" x2="27617" y2="50410"/>
                        <a14:foregroundMark x1="36066" y1="22131" x2="36066" y2="22131"/>
                        <a14:foregroundMark x1="33796" y1="59836" x2="33796" y2="59836"/>
                        <a14:foregroundMark x1="33417" y1="43443" x2="33417" y2="43443"/>
                        <a14:foregroundMark x1="40101" y1="25410" x2="40101" y2="25410"/>
                        <a14:foregroundMark x1="39344" y1="22131" x2="39344" y2="22131"/>
                        <a14:foregroundMark x1="33796" y1="22131" x2="33796" y2="22131"/>
                        <a14:foregroundMark x1="26482" y1="20902" x2="26482" y2="20902"/>
                        <a14:foregroundMark x1="26860" y1="18443" x2="27238" y2="18443"/>
                        <a14:foregroundMark x1="27617" y1="25410" x2="27617" y2="25410"/>
                        <a14:foregroundMark x1="50315" y1="25000" x2="50441" y2="20082"/>
                        <a14:foregroundMark x1="52585" y1="27459" x2="53342" y2="21721"/>
                        <a14:foregroundMark x1="57881" y1="24590" x2="58008" y2="28279"/>
                        <a14:foregroundMark x1="59899" y1="24590" x2="61286" y2="26230"/>
                        <a14:foregroundMark x1="63304" y1="24590" x2="65069" y2="26230"/>
                        <a14:foregroundMark x1="67591" y1="24590" x2="68600" y2="22951"/>
                        <a14:foregroundMark x1="72005" y1="20492" x2="70492" y2="21721"/>
                        <a14:foregroundMark x1="73518" y1="19262" x2="73266" y2="25000"/>
                        <a14:foregroundMark x1="77554" y1="22541" x2="77427" y2="27049"/>
                        <a14:foregroundMark x1="82346" y1="20492" x2="80958" y2="20492"/>
                        <a14:foregroundMark x1="85120" y1="24590" x2="86003" y2="24590"/>
                        <a14:foregroundMark x1="88398" y1="20492" x2="88398" y2="26639"/>
                        <a14:foregroundMark x1="93569" y1="20492" x2="92182" y2="22541"/>
                        <a14:foregroundMark x1="50567" y1="44262" x2="50820" y2="50000"/>
                        <a14:foregroundMark x1="50441" y1="64344" x2="50441" y2="69672"/>
                        <a14:foregroundMark x1="52459" y1="45492" x2="52333" y2="49590"/>
                        <a14:foregroundMark x1="55990" y1="45492" x2="56368" y2="47951"/>
                        <a14:foregroundMark x1="53216" y1="71311" x2="54477" y2="71311"/>
                        <a14:foregroundMark x1="56116" y1="69672" x2="56747" y2="68033"/>
                        <a14:foregroundMark x1="59521" y1="65574" x2="59142" y2="70492"/>
                        <a14:foregroundMark x1="59773" y1="45492" x2="59773" y2="50820"/>
                        <a14:foregroundMark x1="62043" y1="44672" x2="61791" y2="49180"/>
                        <a14:foregroundMark x1="61665" y1="40984" x2="61917" y2="40164"/>
                        <a14:foregroundMark x1="63934" y1="43033" x2="63808" y2="47131"/>
                        <a14:foregroundMark x1="66078" y1="45902" x2="66078" y2="48770"/>
                        <a14:foregroundMark x1="70240" y1="44672" x2="70113" y2="49180"/>
                        <a14:foregroundMark x1="72383" y1="47951" x2="73644" y2="48770"/>
                        <a14:foregroundMark x1="79445" y1="44672" x2="79823" y2="47131"/>
                        <a14:foregroundMark x1="82093" y1="43033" x2="82093" y2="48770"/>
                        <a14:foregroundMark x1="64943" y1="68852" x2="65448" y2="70902"/>
                        <a14:foregroundMark x1="68348" y1="67623" x2="69231" y2="69672"/>
                        <a14:foregroundMark x1="71248" y1="65984" x2="71122" y2="71311"/>
                        <a14:foregroundMark x1="74149" y1="67213" x2="74527" y2="68033"/>
                        <a14:foregroundMark x1="76797" y1="68852" x2="76797" y2="68852"/>
                        <a14:foregroundMark x1="80580" y1="68033" x2="80580" y2="68033"/>
                        <a14:backgroundMark x1="56999" y1="27459" x2="56999" y2="27459"/>
                        <a14:backgroundMark x1="67465" y1="27459" x2="67465" y2="27459"/>
                        <a14:backgroundMark x1="78436" y1="50000" x2="78436" y2="50000"/>
                        <a14:backgroundMark x1="73014" y1="46311" x2="73014" y2="46311"/>
                        <a14:backgroundMark x1="73266" y1="50820" x2="73266" y2="50820"/>
                        <a14:backgroundMark x1="68096" y1="72541" x2="68096" y2="72541"/>
                        <a14:backgroundMark x1="73897" y1="71311" x2="73897" y2="71311"/>
                        <a14:backgroundMark x1="77806" y1="71721" x2="77806" y2="71721"/>
                        <a14:backgroundMark x1="78058" y1="77869" x2="78058" y2="77869"/>
                        <a14:backgroundMark x1="53342" y1="69672" x2="53342" y2="69672"/>
                        <a14:backgroundMark x1="53468" y1="73770" x2="53468" y2="73770"/>
                        <a14:backgroundMark x1="85498" y1="22541" x2="85498" y2="22541"/>
                        <a14:backgroundMark x1="85372" y1="27459" x2="85372" y2="27459"/>
                        <a14:backgroundMark x1="93190" y1="22951" x2="93190" y2="22951"/>
                      </a14:backgroundRemoval>
                    </a14:imgEffect>
                  </a14:imgLayer>
                </a14:imgProps>
              </a:ext>
              <a:ext uri="{28A0092B-C50C-407E-A947-70E740481C1C}">
                <a14:useLocalDpi xmlns:a14="http://schemas.microsoft.com/office/drawing/2010/main" val="0"/>
              </a:ext>
            </a:extLst>
          </a:blip>
          <a:srcRect/>
          <a:stretch>
            <a:fillRect/>
          </a:stretch>
        </p:blipFill>
        <p:spPr bwMode="auto">
          <a:xfrm>
            <a:off x="936334" y="990231"/>
            <a:ext cx="2440255" cy="750848"/>
          </a:xfrm>
          <a:prstGeom prst="rect">
            <a:avLst/>
          </a:prstGeom>
          <a:noFill/>
          <a:extLst>
            <a:ext uri="{909E8E84-426E-40DD-AFC4-6F175D3DCCD1}">
              <a14:hiddenFill xmlns:a14="http://schemas.microsoft.com/office/drawing/2010/main">
                <a:solidFill>
                  <a:srgbClr val="FFFFFF"/>
                </a:solidFill>
              </a14:hiddenFill>
            </a:ext>
          </a:extLst>
        </p:spPr>
      </p:pic>
      <p:pic>
        <p:nvPicPr>
          <p:cNvPr id="9218" name="Picture 2" descr="http://www.nereusprogram.org/wp-content/uploads/2016/07/IPCC-logo.jpg">
            <a:hlinkClick r:id="rId2" action="ppaction://hlinksldjump"/>
          </p:cNvPr>
          <p:cNvPicPr>
            <a:picLocks noChangeAspect="1" noChangeArrowheads="1"/>
          </p:cNvPicPr>
          <p:nvPr/>
        </p:nvPicPr>
        <p:blipFill rotWithShape="1">
          <a:blip r:embed="rId5">
            <a:biLevel thresh="25000"/>
            <a:extLst>
              <a:ext uri="{BEBA8EAE-BF5A-486C-A8C5-ECC9F3942E4B}">
                <a14:imgProps xmlns:a14="http://schemas.microsoft.com/office/drawing/2010/main">
                  <a14:imgLayer r:embed="rId6">
                    <a14:imgEffect>
                      <a14:backgroundRemoval t="0" b="100000" l="0" r="100000">
                        <a14:foregroundMark x1="43377" y1="41860" x2="43377" y2="19070"/>
                        <a14:foregroundMark x1="67792" y1="31163" x2="68052" y2="17209"/>
                        <a14:foregroundMark x1="3896" y1="34419" x2="3117" y2="15814"/>
                      </a14:backgroundRemoval>
                    </a14:imgEffect>
                  </a14:imgLayer>
                </a14:imgProps>
              </a:ext>
              <a:ext uri="{28A0092B-C50C-407E-A947-70E740481C1C}">
                <a14:useLocalDpi xmlns:a14="http://schemas.microsoft.com/office/drawing/2010/main" val="0"/>
              </a:ext>
            </a:extLst>
          </a:blip>
          <a:srcRect r="13166" b="24302"/>
          <a:stretch/>
        </p:blipFill>
        <p:spPr bwMode="auto">
          <a:xfrm>
            <a:off x="2604556" y="4742359"/>
            <a:ext cx="1794081" cy="873395"/>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Image result for noaa logo png">
            <a:hlinkClick r:id="rId2" action="ppaction://hlinksldjump"/>
          </p:cNvPr>
          <p:cNvPicPr>
            <a:picLocks noChangeAspect="1" noChangeArrowheads="1"/>
          </p:cNvPicPr>
          <p:nvPr/>
        </p:nvPicPr>
        <p:blipFill>
          <a:blip r:embed="rId7" cstate="print">
            <a:lum bright="70000" contrast="-70000"/>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5044811" y="4629986"/>
            <a:ext cx="1235555" cy="1235555"/>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descr="http://www1.ece.uic.edu/~paprotny/EPA%20Logo_black.jpg">
            <a:hlinkClick r:id="rId2" action="ppaction://hlinksldjump"/>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100499" y="4821786"/>
            <a:ext cx="2555859" cy="851953"/>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p:cNvSpPr>
            <a:spLocks noGrp="1"/>
          </p:cNvSpPr>
          <p:nvPr>
            <p:ph idx="1"/>
          </p:nvPr>
        </p:nvSpPr>
        <p:spPr/>
        <p:txBody>
          <a:bodyPr/>
          <a:lstStyle/>
          <a:p>
            <a:pPr marL="0" indent="0">
              <a:buNone/>
            </a:pPr>
            <a:r>
              <a:rPr lang="en-US" dirty="0"/>
              <a:t>Climate change is any substantial change in Earth’s climate that lasts for an extended period of time.  </a:t>
            </a:r>
            <a:r>
              <a:rPr lang="en-US" dirty="0">
                <a:solidFill>
                  <a:schemeClr val="accent1">
                    <a:lumMod val="50000"/>
                  </a:schemeClr>
                </a:solidFill>
              </a:rPr>
              <a:t>Global warming refers to climate change that causes an </a:t>
            </a:r>
            <a:r>
              <a:rPr lang="en-US" dirty="0">
                <a:solidFill>
                  <a:schemeClr val="bg1"/>
                </a:solidFill>
              </a:rPr>
              <a:t>increase in the average temperature of the </a:t>
            </a:r>
            <a:r>
              <a:rPr lang="en-US" u="sng" dirty="0">
                <a:solidFill>
                  <a:schemeClr val="bg1"/>
                </a:solidFill>
              </a:rPr>
              <a:t>lower atmosphere</a:t>
            </a:r>
            <a:r>
              <a:rPr lang="en-US" dirty="0">
                <a:solidFill>
                  <a:schemeClr val="accent1">
                    <a:lumMod val="50000"/>
                  </a:schemeClr>
                </a:solidFill>
              </a:rPr>
              <a:t>.  Global warming can have many different causes, but it is most commonly associated with human interference, specifically the release of excessive amounts of greenhouse gases.</a:t>
            </a:r>
          </a:p>
        </p:txBody>
      </p:sp>
    </p:spTree>
    <p:extLst>
      <p:ext uri="{BB962C8B-B14F-4D97-AF65-F5344CB8AC3E}">
        <p14:creationId xmlns:p14="http://schemas.microsoft.com/office/powerpoint/2010/main" val="32878860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buNone/>
            </a:pPr>
            <a:r>
              <a:rPr lang="en-US" dirty="0"/>
              <a:t>Climate change is any substantial change in Earth’s climate that lasts for an extended period of time.  </a:t>
            </a:r>
            <a:r>
              <a:rPr lang="en-US" dirty="0">
                <a:solidFill>
                  <a:schemeClr val="accent1">
                    <a:lumMod val="50000"/>
                  </a:schemeClr>
                </a:solidFill>
              </a:rPr>
              <a:t>Global warming refers to </a:t>
            </a:r>
            <a:r>
              <a:rPr lang="en-US" dirty="0">
                <a:solidFill>
                  <a:schemeClr val="accent6">
                    <a:lumMod val="60000"/>
                    <a:lumOff val="40000"/>
                  </a:schemeClr>
                </a:solidFill>
              </a:rPr>
              <a:t>climate change </a:t>
            </a:r>
            <a:r>
              <a:rPr lang="en-US" dirty="0">
                <a:solidFill>
                  <a:schemeClr val="accent1">
                    <a:lumMod val="50000"/>
                  </a:schemeClr>
                </a:solidFill>
              </a:rPr>
              <a:t>that causes an </a:t>
            </a:r>
            <a:r>
              <a:rPr lang="en-US" dirty="0">
                <a:solidFill>
                  <a:schemeClr val="bg1"/>
                </a:solidFill>
              </a:rPr>
              <a:t>increase in the average temperature of the </a:t>
            </a:r>
            <a:r>
              <a:rPr lang="en-US" u="sng" dirty="0">
                <a:solidFill>
                  <a:schemeClr val="bg1"/>
                </a:solidFill>
              </a:rPr>
              <a:t>lower atmosphere</a:t>
            </a:r>
            <a:r>
              <a:rPr lang="en-US" dirty="0">
                <a:solidFill>
                  <a:schemeClr val="accent1">
                    <a:lumMod val="50000"/>
                  </a:schemeClr>
                </a:solidFill>
              </a:rPr>
              <a:t>.  Global warming can have many different causes, but it is most commonly associated with human interference, specifically the release of excessive amounts of greenhouse gases.</a:t>
            </a:r>
          </a:p>
        </p:txBody>
      </p:sp>
      <p:pic>
        <p:nvPicPr>
          <p:cNvPr id="4" name="Picture 2" descr="http://cloudtimes.org/wp-content/uploads/2013/03/mit-logo.jpg"/>
          <p:cNvPicPr>
            <a:picLocks noChangeAspect="1" noChangeArrowheads="1"/>
          </p:cNvPicPr>
          <p:nvPr/>
        </p:nvPicPr>
        <p:blipFill>
          <a:blip r:embed="rId2" cstate="print">
            <a:duotone>
              <a:schemeClr val="accent1">
                <a:shade val="45000"/>
                <a:satMod val="135000"/>
              </a:schemeClr>
              <a:prstClr val="white"/>
            </a:duotone>
            <a:extLst>
              <a:ext uri="{BEBA8EAE-BF5A-486C-A8C5-ECC9F3942E4B}">
                <a14:imgProps xmlns:a14="http://schemas.microsoft.com/office/drawing/2010/main">
                  <a14:imgLayer r:embed="rId3">
                    <a14:imgEffect>
                      <a14:backgroundRemoval t="0" b="100000" l="0" r="100000">
                        <a14:foregroundMark x1="13745" y1="29098" x2="13745" y2="38525"/>
                        <a14:foregroundMark x1="20303" y1="32787" x2="20303" y2="32787"/>
                        <a14:foregroundMark x1="27238" y1="22131" x2="27238" y2="22131"/>
                        <a14:foregroundMark x1="27617" y1="50410" x2="27617" y2="50410"/>
                        <a14:foregroundMark x1="36066" y1="22131" x2="36066" y2="22131"/>
                        <a14:foregroundMark x1="33796" y1="59836" x2="33796" y2="59836"/>
                        <a14:foregroundMark x1="33417" y1="43443" x2="33417" y2="43443"/>
                        <a14:foregroundMark x1="40101" y1="25410" x2="40101" y2="25410"/>
                        <a14:foregroundMark x1="39344" y1="22131" x2="39344" y2="22131"/>
                        <a14:foregroundMark x1="33796" y1="22131" x2="33796" y2="22131"/>
                        <a14:foregroundMark x1="26482" y1="20902" x2="26482" y2="20902"/>
                        <a14:foregroundMark x1="26860" y1="18443" x2="27238" y2="18443"/>
                        <a14:foregroundMark x1="27617" y1="25410" x2="27617" y2="25410"/>
                        <a14:foregroundMark x1="50315" y1="25000" x2="50441" y2="20082"/>
                        <a14:foregroundMark x1="52585" y1="27459" x2="53342" y2="21721"/>
                        <a14:foregroundMark x1="57881" y1="24590" x2="58008" y2="28279"/>
                        <a14:foregroundMark x1="59899" y1="24590" x2="61286" y2="26230"/>
                        <a14:foregroundMark x1="63304" y1="24590" x2="65069" y2="26230"/>
                        <a14:foregroundMark x1="67591" y1="24590" x2="68600" y2="22951"/>
                        <a14:foregroundMark x1="72005" y1="20492" x2="70492" y2="21721"/>
                        <a14:foregroundMark x1="73518" y1="19262" x2="73266" y2="25000"/>
                        <a14:foregroundMark x1="77554" y1="22541" x2="77427" y2="27049"/>
                        <a14:foregroundMark x1="82346" y1="20492" x2="80958" y2="20492"/>
                        <a14:foregroundMark x1="85120" y1="24590" x2="86003" y2="24590"/>
                        <a14:foregroundMark x1="88398" y1="20492" x2="88398" y2="26639"/>
                        <a14:foregroundMark x1="93569" y1="20492" x2="92182" y2="22541"/>
                        <a14:foregroundMark x1="50567" y1="44262" x2="50820" y2="50000"/>
                        <a14:foregroundMark x1="50441" y1="64344" x2="50441" y2="69672"/>
                        <a14:foregroundMark x1="52459" y1="45492" x2="52333" y2="49590"/>
                        <a14:foregroundMark x1="55990" y1="45492" x2="56368" y2="47951"/>
                        <a14:foregroundMark x1="53216" y1="71311" x2="54477" y2="71311"/>
                        <a14:foregroundMark x1="56116" y1="69672" x2="56747" y2="68033"/>
                        <a14:foregroundMark x1="59521" y1="65574" x2="59142" y2="70492"/>
                        <a14:foregroundMark x1="59773" y1="45492" x2="59773" y2="50820"/>
                        <a14:foregroundMark x1="62043" y1="44672" x2="61791" y2="49180"/>
                        <a14:foregroundMark x1="61665" y1="40984" x2="61917" y2="40164"/>
                        <a14:foregroundMark x1="63934" y1="43033" x2="63808" y2="47131"/>
                        <a14:foregroundMark x1="66078" y1="45902" x2="66078" y2="48770"/>
                        <a14:foregroundMark x1="70240" y1="44672" x2="70113" y2="49180"/>
                        <a14:foregroundMark x1="72383" y1="47951" x2="73644" y2="48770"/>
                        <a14:foregroundMark x1="79445" y1="44672" x2="79823" y2="47131"/>
                        <a14:foregroundMark x1="82093" y1="43033" x2="82093" y2="48770"/>
                        <a14:foregroundMark x1="64943" y1="68852" x2="65448" y2="70902"/>
                        <a14:foregroundMark x1="68348" y1="67623" x2="69231" y2="69672"/>
                        <a14:foregroundMark x1="71248" y1="65984" x2="71122" y2="71311"/>
                        <a14:foregroundMark x1="74149" y1="67213" x2="74527" y2="68033"/>
                        <a14:foregroundMark x1="76797" y1="68852" x2="76797" y2="68852"/>
                        <a14:foregroundMark x1="80580" y1="68033" x2="80580" y2="68033"/>
                        <a14:backgroundMark x1="56999" y1="27459" x2="56999" y2="27459"/>
                        <a14:backgroundMark x1="67465" y1="27459" x2="67465" y2="27459"/>
                        <a14:backgroundMark x1="78436" y1="50000" x2="78436" y2="50000"/>
                        <a14:backgroundMark x1="73014" y1="46311" x2="73014" y2="46311"/>
                        <a14:backgroundMark x1="73266" y1="50820" x2="73266" y2="50820"/>
                        <a14:backgroundMark x1="68096" y1="72541" x2="68096" y2="72541"/>
                        <a14:backgroundMark x1="73897" y1="71311" x2="73897" y2="71311"/>
                        <a14:backgroundMark x1="77806" y1="71721" x2="77806" y2="71721"/>
                        <a14:backgroundMark x1="78058" y1="77869" x2="78058" y2="77869"/>
                        <a14:backgroundMark x1="53342" y1="69672" x2="53342" y2="69672"/>
                        <a14:backgroundMark x1="53468" y1="73770" x2="53468" y2="73770"/>
                        <a14:backgroundMark x1="85498" y1="22541" x2="85498" y2="22541"/>
                        <a14:backgroundMark x1="85372" y1="27459" x2="85372" y2="27459"/>
                        <a14:backgroundMark x1="93190" y1="22951" x2="93190" y2="22951"/>
                      </a14:backgroundRemoval>
                    </a14:imgEffect>
                  </a14:imgLayer>
                </a14:imgProps>
              </a:ext>
              <a:ext uri="{28A0092B-C50C-407E-A947-70E740481C1C}">
                <a14:useLocalDpi xmlns:a14="http://schemas.microsoft.com/office/drawing/2010/main" val="0"/>
              </a:ext>
            </a:extLst>
          </a:blip>
          <a:srcRect/>
          <a:stretch>
            <a:fillRect/>
          </a:stretch>
        </p:blipFill>
        <p:spPr bwMode="auto">
          <a:xfrm>
            <a:off x="936334" y="990231"/>
            <a:ext cx="2440255" cy="750848"/>
          </a:xfrm>
          <a:prstGeom prst="rect">
            <a:avLst/>
          </a:prstGeom>
          <a:noFill/>
          <a:extLst>
            <a:ext uri="{909E8E84-426E-40DD-AFC4-6F175D3DCCD1}">
              <a14:hiddenFill xmlns:a14="http://schemas.microsoft.com/office/drawing/2010/main">
                <a:solidFill>
                  <a:srgbClr val="FFFFFF"/>
                </a:solidFill>
              </a14:hiddenFill>
            </a:ext>
          </a:extLst>
        </p:spPr>
      </p:pic>
      <p:pic>
        <p:nvPicPr>
          <p:cNvPr id="9218" name="Picture 2" descr="http://www.nereusprogram.org/wp-content/uploads/2016/07/IPCC-logo.jpg">
            <a:hlinkClick r:id="rId4" action="ppaction://hlinksldjump"/>
          </p:cNvPr>
          <p:cNvPicPr>
            <a:picLocks noChangeAspect="1" noChangeArrowheads="1"/>
          </p:cNvPicPr>
          <p:nvPr/>
        </p:nvPicPr>
        <p:blipFill rotWithShape="1">
          <a:blip r:embed="rId5">
            <a:duotone>
              <a:prstClr val="black"/>
              <a:schemeClr val="tx2">
                <a:tint val="45000"/>
                <a:satMod val="400000"/>
              </a:schemeClr>
            </a:duotone>
            <a:extLst>
              <a:ext uri="{BEBA8EAE-BF5A-486C-A8C5-ECC9F3942E4B}">
                <a14:imgProps xmlns:a14="http://schemas.microsoft.com/office/drawing/2010/main">
                  <a14:imgLayer r:embed="rId6">
                    <a14:imgEffect>
                      <a14:backgroundRemoval t="0" b="100000" l="0" r="100000">
                        <a14:foregroundMark x1="43377" y1="41860" x2="43377" y2="19070"/>
                        <a14:foregroundMark x1="67792" y1="31163" x2="68052" y2="17209"/>
                        <a14:foregroundMark x1="3896" y1="34419" x2="3117" y2="15814"/>
                      </a14:backgroundRemoval>
                    </a14:imgEffect>
                  </a14:imgLayer>
                </a14:imgProps>
              </a:ext>
              <a:ext uri="{28A0092B-C50C-407E-A947-70E740481C1C}">
                <a14:useLocalDpi xmlns:a14="http://schemas.microsoft.com/office/drawing/2010/main" val="0"/>
              </a:ext>
            </a:extLst>
          </a:blip>
          <a:srcRect r="13166" b="24302"/>
          <a:stretch/>
        </p:blipFill>
        <p:spPr bwMode="auto">
          <a:xfrm>
            <a:off x="2604556" y="4742359"/>
            <a:ext cx="1794081" cy="87339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Image result for noaa logo png">
            <a:hlinkClick r:id="rId4" action="ppaction://hlinksldjump"/>
          </p:cNvPr>
          <p:cNvPicPr>
            <a:picLocks noChangeAspect="1" noChangeArrowheads="1"/>
          </p:cNvPicPr>
          <p:nvPr/>
        </p:nvPicPr>
        <p:blipFill>
          <a:blip r:embed="rId7" cstate="print">
            <a:lum bright="70000" contrast="-70000"/>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5044811" y="4629986"/>
            <a:ext cx="1235555" cy="123555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6" descr="http://www1.ece.uic.edu/~paprotny/EPA%20Logo_black.jpg">
            <a:hlinkClick r:id="rId4" action="ppaction://hlinksldjump"/>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100499" y="4821786"/>
            <a:ext cx="2555859" cy="8519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3676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979605" y="860873"/>
            <a:ext cx="8176074" cy="2480031"/>
          </a:xfrm>
        </p:spPr>
        <p:txBody>
          <a:bodyPr>
            <a:normAutofit fontScale="92500" lnSpcReduction="20000"/>
          </a:bodyPr>
          <a:lstStyle/>
          <a:p>
            <a:pPr marL="0" indent="0">
              <a:buNone/>
            </a:pPr>
            <a:r>
              <a:rPr lang="en-US" dirty="0"/>
              <a:t>“Climate change is a long-term shift in the statistics of the weather (including its averages). For example,</a:t>
            </a:r>
          </a:p>
          <a:p>
            <a:pPr marL="0" indent="0">
              <a:buNone/>
            </a:pPr>
            <a:r>
              <a:rPr lang="en-US" dirty="0"/>
              <a:t>it could show up as a change in climate </a:t>
            </a:r>
            <a:r>
              <a:rPr lang="en-US" dirty="0" err="1"/>
              <a:t>normals</a:t>
            </a:r>
            <a:endParaRPr lang="en-US" dirty="0"/>
          </a:p>
          <a:p>
            <a:pPr marL="0" indent="0">
              <a:buNone/>
            </a:pPr>
            <a:r>
              <a:rPr lang="en-US" dirty="0"/>
              <a:t>(expected average values for temperature and</a:t>
            </a:r>
          </a:p>
          <a:p>
            <a:pPr marL="0" indent="0">
              <a:buNone/>
            </a:pPr>
            <a:r>
              <a:rPr lang="en-US" dirty="0"/>
              <a:t>precipitation) for a given place and time of year,</a:t>
            </a:r>
          </a:p>
          <a:p>
            <a:pPr marL="0" indent="0">
              <a:buNone/>
            </a:pPr>
            <a:r>
              <a:rPr lang="en-US" dirty="0"/>
              <a:t>from one decade to the next.”</a:t>
            </a:r>
          </a:p>
        </p:txBody>
      </p:sp>
      <p:pic>
        <p:nvPicPr>
          <p:cNvPr id="4" name="Picture 4" descr="Image result for noaa logo png">
            <a:hlinkClick r:id="rId2" action="ppaction://hlinksldjump"/>
          </p:cNvPr>
          <p:cNvPicPr>
            <a:picLocks noChangeAspect="1" noChangeArrowheads="1"/>
          </p:cNvPicPr>
          <p:nvPr/>
        </p:nvPicPr>
        <p:blipFill>
          <a:blip r:embed="rId3" cstate="print">
            <a:lum bright="70000" contrast="-70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195411" y="156116"/>
            <a:ext cx="3372130" cy="337213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descr="http://www1.ece.uic.edu/~paprotny/EPA%20Logo_black.jpg">
            <a:hlinkClick r:id="rId2" action="ppaction://hlinksldjump"/>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r="67539"/>
          <a:stretch/>
        </p:blipFill>
        <p:spPr bwMode="auto">
          <a:xfrm>
            <a:off x="-731520" y="4160820"/>
            <a:ext cx="2346216" cy="2409288"/>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2"/>
          <p:cNvSpPr txBox="1">
            <a:spLocks/>
          </p:cNvSpPr>
          <p:nvPr/>
        </p:nvSpPr>
        <p:spPr>
          <a:xfrm>
            <a:off x="2979605" y="4160820"/>
            <a:ext cx="8176074" cy="1999114"/>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0" i="0" u="none" strike="noStrike" kern="1200" cap="none" spc="0" normalizeH="0" baseline="0" noProof="0" dirty="0">
                <a:ln>
                  <a:noFill/>
                </a:ln>
                <a:solidFill>
                  <a:srgbClr val="FFFFFF"/>
                </a:solidFill>
                <a:effectLst/>
                <a:uLnTx/>
                <a:uFillTx/>
                <a:latin typeface="Calibri" panose="020F0502020204030204"/>
                <a:ea typeface="+mn-ea"/>
                <a:cs typeface="+mn-cs"/>
              </a:rPr>
              <a:t>“Climate change refers to any significant change in the measures of climate lasting for an extended period of time. In other words, climate change includes major changes in temperature, precipitation, or wind patterns, among other effects, that occur over several decades or longer.”</a:t>
            </a:r>
          </a:p>
        </p:txBody>
      </p:sp>
    </p:spTree>
    <p:extLst>
      <p:ext uri="{BB962C8B-B14F-4D97-AF65-F5344CB8AC3E}">
        <p14:creationId xmlns:p14="http://schemas.microsoft.com/office/powerpoint/2010/main" val="3898751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979605" y="860873"/>
            <a:ext cx="8176074" cy="2480031"/>
          </a:xfrm>
        </p:spPr>
        <p:txBody>
          <a:bodyPr>
            <a:normAutofit fontScale="92500" lnSpcReduction="20000"/>
          </a:bodyPr>
          <a:lstStyle/>
          <a:p>
            <a:pPr marL="0" indent="0">
              <a:buNone/>
            </a:pPr>
            <a:r>
              <a:rPr lang="en-US" dirty="0">
                <a:solidFill>
                  <a:schemeClr val="accent1">
                    <a:lumMod val="50000"/>
                  </a:schemeClr>
                </a:solidFill>
              </a:rPr>
              <a:t>“Climate change is a </a:t>
            </a:r>
            <a:r>
              <a:rPr lang="en-US" dirty="0">
                <a:solidFill>
                  <a:schemeClr val="bg1"/>
                </a:solidFill>
              </a:rPr>
              <a:t>long-term shift in the statistics of the weather</a:t>
            </a:r>
            <a:r>
              <a:rPr lang="en-US" dirty="0">
                <a:solidFill>
                  <a:schemeClr val="accent1">
                    <a:lumMod val="50000"/>
                  </a:schemeClr>
                </a:solidFill>
              </a:rPr>
              <a:t> (including its averages). For example,</a:t>
            </a:r>
          </a:p>
          <a:p>
            <a:pPr marL="0" indent="0">
              <a:buNone/>
            </a:pPr>
            <a:r>
              <a:rPr lang="en-US" dirty="0">
                <a:solidFill>
                  <a:schemeClr val="accent1">
                    <a:lumMod val="50000"/>
                  </a:schemeClr>
                </a:solidFill>
              </a:rPr>
              <a:t>it could show up as a change in climate </a:t>
            </a:r>
            <a:r>
              <a:rPr lang="en-US" dirty="0" err="1">
                <a:solidFill>
                  <a:schemeClr val="accent1">
                    <a:lumMod val="50000"/>
                  </a:schemeClr>
                </a:solidFill>
              </a:rPr>
              <a:t>normals</a:t>
            </a:r>
            <a:endParaRPr lang="en-US" dirty="0">
              <a:solidFill>
                <a:schemeClr val="accent1">
                  <a:lumMod val="50000"/>
                </a:schemeClr>
              </a:solidFill>
            </a:endParaRPr>
          </a:p>
          <a:p>
            <a:pPr marL="0" indent="0">
              <a:buNone/>
            </a:pPr>
            <a:r>
              <a:rPr lang="en-US" dirty="0">
                <a:solidFill>
                  <a:schemeClr val="accent1">
                    <a:lumMod val="50000"/>
                  </a:schemeClr>
                </a:solidFill>
              </a:rPr>
              <a:t>(expected average values for temperature and</a:t>
            </a:r>
          </a:p>
          <a:p>
            <a:pPr marL="0" indent="0">
              <a:buNone/>
            </a:pPr>
            <a:r>
              <a:rPr lang="en-US" dirty="0">
                <a:solidFill>
                  <a:schemeClr val="accent1">
                    <a:lumMod val="50000"/>
                  </a:schemeClr>
                </a:solidFill>
              </a:rPr>
              <a:t>precipitation) for a given place and time of year,</a:t>
            </a:r>
          </a:p>
          <a:p>
            <a:pPr marL="0" indent="0">
              <a:buNone/>
            </a:pPr>
            <a:r>
              <a:rPr lang="en-US" dirty="0">
                <a:solidFill>
                  <a:schemeClr val="accent1">
                    <a:lumMod val="50000"/>
                  </a:schemeClr>
                </a:solidFill>
              </a:rPr>
              <a:t>from one decade to the next.”</a:t>
            </a:r>
          </a:p>
        </p:txBody>
      </p:sp>
      <p:pic>
        <p:nvPicPr>
          <p:cNvPr id="4" name="Picture 4" descr="Image result for noaa logo png">
            <a:hlinkClick r:id="rId2" action="ppaction://hlinksldjump"/>
          </p:cNvPr>
          <p:cNvPicPr>
            <a:picLocks noChangeAspect="1" noChangeArrowheads="1"/>
          </p:cNvPicPr>
          <p:nvPr/>
        </p:nvPicPr>
        <p:blipFill>
          <a:blip r:embed="rId3" cstate="print">
            <a:lum bright="70000" contrast="-70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195411" y="156116"/>
            <a:ext cx="3372130" cy="337213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descr="http://www1.ece.uic.edu/~paprotny/EPA%20Logo_black.jpg">
            <a:hlinkClick r:id="rId2" action="ppaction://hlinksldjump"/>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r="67539"/>
          <a:stretch/>
        </p:blipFill>
        <p:spPr bwMode="auto">
          <a:xfrm>
            <a:off x="-731520" y="4160820"/>
            <a:ext cx="2346216" cy="2409288"/>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2"/>
          <p:cNvSpPr txBox="1">
            <a:spLocks/>
          </p:cNvSpPr>
          <p:nvPr/>
        </p:nvSpPr>
        <p:spPr>
          <a:xfrm>
            <a:off x="2979605" y="4160820"/>
            <a:ext cx="8176074" cy="1999114"/>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0" i="0" u="none" strike="noStrike" kern="1200" cap="none" spc="0" normalizeH="0" baseline="0" noProof="0" dirty="0">
                <a:ln>
                  <a:noFill/>
                </a:ln>
                <a:solidFill>
                  <a:srgbClr val="A5A5A5">
                    <a:lumMod val="50000"/>
                  </a:srgbClr>
                </a:solidFill>
                <a:effectLst/>
                <a:uLnTx/>
                <a:uFillTx/>
                <a:latin typeface="Calibri" panose="020F0502020204030204"/>
                <a:ea typeface="+mn-ea"/>
                <a:cs typeface="+mn-cs"/>
              </a:rPr>
              <a:t>“Climate change refers to any </a:t>
            </a:r>
            <a:r>
              <a:rPr kumimoji="0" lang="en-US" sz="2800" b="0" i="0" u="none" strike="noStrike" kern="1200" cap="none" spc="0" normalizeH="0" baseline="0" noProof="0" dirty="0">
                <a:ln>
                  <a:noFill/>
                </a:ln>
                <a:solidFill>
                  <a:srgbClr val="FFFFFF"/>
                </a:solidFill>
                <a:effectLst/>
                <a:uLnTx/>
                <a:uFillTx/>
                <a:latin typeface="Calibri" panose="020F0502020204030204"/>
                <a:ea typeface="+mn-ea"/>
                <a:cs typeface="+mn-cs"/>
              </a:rPr>
              <a:t>significant change in the measures of climate lasting for an extended period</a:t>
            </a:r>
            <a:r>
              <a:rPr kumimoji="0" lang="en-US" sz="2800" b="0" i="0" u="none" strike="noStrike" kern="1200" cap="none" spc="0" normalizeH="0" baseline="0" noProof="0" dirty="0">
                <a:ln>
                  <a:noFill/>
                </a:ln>
                <a:solidFill>
                  <a:srgbClr val="A5A5A5">
                    <a:lumMod val="50000"/>
                  </a:srgbClr>
                </a:solidFill>
                <a:effectLst/>
                <a:uLnTx/>
                <a:uFillTx/>
                <a:latin typeface="Calibri" panose="020F0502020204030204"/>
                <a:ea typeface="+mn-ea"/>
                <a:cs typeface="+mn-cs"/>
              </a:rPr>
              <a:t> of time. In other words, climate change includes major changes in temperature, precipitation, or wind patterns, among other effects, that occur over several decades or longer.”</a:t>
            </a:r>
          </a:p>
        </p:txBody>
      </p:sp>
    </p:spTree>
    <p:extLst>
      <p:ext uri="{BB962C8B-B14F-4D97-AF65-F5344CB8AC3E}">
        <p14:creationId xmlns:p14="http://schemas.microsoft.com/office/powerpoint/2010/main" val="27516838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buNone/>
            </a:pPr>
            <a:r>
              <a:rPr lang="en-US" dirty="0">
                <a:solidFill>
                  <a:schemeClr val="accent1">
                    <a:lumMod val="50000"/>
                  </a:schemeClr>
                </a:solidFill>
              </a:rPr>
              <a:t>Climate change is any substantial change in Earth’s climate that lasts for an extended period of time. </a:t>
            </a:r>
            <a:r>
              <a:rPr lang="en-US" dirty="0"/>
              <a:t> </a:t>
            </a:r>
            <a:r>
              <a:rPr lang="en-US" dirty="0">
                <a:solidFill>
                  <a:schemeClr val="bg1"/>
                </a:solidFill>
              </a:rPr>
              <a:t>Global warming refers to climate change that causes </a:t>
            </a:r>
            <a:r>
              <a:rPr lang="en-US" u="sng" dirty="0">
                <a:solidFill>
                  <a:schemeClr val="bg1"/>
                </a:solidFill>
              </a:rPr>
              <a:t>an increase in the average temperature</a:t>
            </a:r>
            <a:r>
              <a:rPr lang="en-US" dirty="0">
                <a:solidFill>
                  <a:schemeClr val="bg1"/>
                </a:solidFill>
              </a:rPr>
              <a:t> of the </a:t>
            </a:r>
            <a:r>
              <a:rPr lang="en-US" u="sng" dirty="0">
                <a:solidFill>
                  <a:schemeClr val="bg1"/>
                </a:solidFill>
              </a:rPr>
              <a:t>lower atmosphere</a:t>
            </a:r>
            <a:r>
              <a:rPr lang="en-US" dirty="0">
                <a:solidFill>
                  <a:schemeClr val="bg1"/>
                </a:solidFill>
              </a:rPr>
              <a:t>.</a:t>
            </a:r>
            <a:r>
              <a:rPr lang="en-US" dirty="0">
                <a:solidFill>
                  <a:schemeClr val="accent1">
                    <a:lumMod val="50000"/>
                  </a:schemeClr>
                </a:solidFill>
              </a:rPr>
              <a:t>  Global warming can have many different causes, but it is most commonly associated with human interference, specifically the release of excessive amounts of greenhouse gases.</a:t>
            </a:r>
          </a:p>
        </p:txBody>
      </p:sp>
      <p:pic>
        <p:nvPicPr>
          <p:cNvPr id="4" name="Picture 2" descr="http://cloudtimes.org/wp-content/uploads/2013/03/mit-logo.jpg"/>
          <p:cNvPicPr>
            <a:picLocks noChangeAspect="1" noChangeArrowheads="1"/>
          </p:cNvPicPr>
          <p:nvPr/>
        </p:nvPicPr>
        <p:blipFill>
          <a:blip r:embed="rId2" cstate="print">
            <a:duotone>
              <a:schemeClr val="accent1">
                <a:shade val="45000"/>
                <a:satMod val="135000"/>
              </a:schemeClr>
              <a:prstClr val="white"/>
            </a:duotone>
            <a:extLst>
              <a:ext uri="{BEBA8EAE-BF5A-486C-A8C5-ECC9F3942E4B}">
                <a14:imgProps xmlns:a14="http://schemas.microsoft.com/office/drawing/2010/main">
                  <a14:imgLayer r:embed="rId3">
                    <a14:imgEffect>
                      <a14:backgroundRemoval t="0" b="100000" l="0" r="100000">
                        <a14:foregroundMark x1="13745" y1="29098" x2="13745" y2="38525"/>
                        <a14:foregroundMark x1="20303" y1="32787" x2="20303" y2="32787"/>
                        <a14:foregroundMark x1="27238" y1="22131" x2="27238" y2="22131"/>
                        <a14:foregroundMark x1="27617" y1="50410" x2="27617" y2="50410"/>
                        <a14:foregroundMark x1="36066" y1="22131" x2="36066" y2="22131"/>
                        <a14:foregroundMark x1="33796" y1="59836" x2="33796" y2="59836"/>
                        <a14:foregroundMark x1="33417" y1="43443" x2="33417" y2="43443"/>
                        <a14:foregroundMark x1="40101" y1="25410" x2="40101" y2="25410"/>
                        <a14:foregroundMark x1="39344" y1="22131" x2="39344" y2="22131"/>
                        <a14:foregroundMark x1="33796" y1="22131" x2="33796" y2="22131"/>
                        <a14:foregroundMark x1="26482" y1="20902" x2="26482" y2="20902"/>
                        <a14:foregroundMark x1="26860" y1="18443" x2="27238" y2="18443"/>
                        <a14:foregroundMark x1="27617" y1="25410" x2="27617" y2="25410"/>
                        <a14:foregroundMark x1="50315" y1="25000" x2="50441" y2="20082"/>
                        <a14:foregroundMark x1="52585" y1="27459" x2="53342" y2="21721"/>
                        <a14:foregroundMark x1="57881" y1="24590" x2="58008" y2="28279"/>
                        <a14:foregroundMark x1="59899" y1="24590" x2="61286" y2="26230"/>
                        <a14:foregroundMark x1="63304" y1="24590" x2="65069" y2="26230"/>
                        <a14:foregroundMark x1="67591" y1="24590" x2="68600" y2="22951"/>
                        <a14:foregroundMark x1="72005" y1="20492" x2="70492" y2="21721"/>
                        <a14:foregroundMark x1="73518" y1="19262" x2="73266" y2="25000"/>
                        <a14:foregroundMark x1="77554" y1="22541" x2="77427" y2="27049"/>
                        <a14:foregroundMark x1="82346" y1="20492" x2="80958" y2="20492"/>
                        <a14:foregroundMark x1="85120" y1="24590" x2="86003" y2="24590"/>
                        <a14:foregroundMark x1="88398" y1="20492" x2="88398" y2="26639"/>
                        <a14:foregroundMark x1="93569" y1="20492" x2="92182" y2="22541"/>
                        <a14:foregroundMark x1="50567" y1="44262" x2="50820" y2="50000"/>
                        <a14:foregroundMark x1="50441" y1="64344" x2="50441" y2="69672"/>
                        <a14:foregroundMark x1="52459" y1="45492" x2="52333" y2="49590"/>
                        <a14:foregroundMark x1="55990" y1="45492" x2="56368" y2="47951"/>
                        <a14:foregroundMark x1="53216" y1="71311" x2="54477" y2="71311"/>
                        <a14:foregroundMark x1="56116" y1="69672" x2="56747" y2="68033"/>
                        <a14:foregroundMark x1="59521" y1="65574" x2="59142" y2="70492"/>
                        <a14:foregroundMark x1="59773" y1="45492" x2="59773" y2="50820"/>
                        <a14:foregroundMark x1="62043" y1="44672" x2="61791" y2="49180"/>
                        <a14:foregroundMark x1="61665" y1="40984" x2="61917" y2="40164"/>
                        <a14:foregroundMark x1="63934" y1="43033" x2="63808" y2="47131"/>
                        <a14:foregroundMark x1="66078" y1="45902" x2="66078" y2="48770"/>
                        <a14:foregroundMark x1="70240" y1="44672" x2="70113" y2="49180"/>
                        <a14:foregroundMark x1="72383" y1="47951" x2="73644" y2="48770"/>
                        <a14:foregroundMark x1="79445" y1="44672" x2="79823" y2="47131"/>
                        <a14:foregroundMark x1="82093" y1="43033" x2="82093" y2="48770"/>
                        <a14:foregroundMark x1="64943" y1="68852" x2="65448" y2="70902"/>
                        <a14:foregroundMark x1="68348" y1="67623" x2="69231" y2="69672"/>
                        <a14:foregroundMark x1="71248" y1="65984" x2="71122" y2="71311"/>
                        <a14:foregroundMark x1="74149" y1="67213" x2="74527" y2="68033"/>
                        <a14:foregroundMark x1="76797" y1="68852" x2="76797" y2="68852"/>
                        <a14:foregroundMark x1="80580" y1="68033" x2="80580" y2="68033"/>
                        <a14:backgroundMark x1="56999" y1="27459" x2="56999" y2="27459"/>
                        <a14:backgroundMark x1="67465" y1="27459" x2="67465" y2="27459"/>
                        <a14:backgroundMark x1="78436" y1="50000" x2="78436" y2="50000"/>
                        <a14:backgroundMark x1="73014" y1="46311" x2="73014" y2="46311"/>
                        <a14:backgroundMark x1="73266" y1="50820" x2="73266" y2="50820"/>
                        <a14:backgroundMark x1="68096" y1="72541" x2="68096" y2="72541"/>
                        <a14:backgroundMark x1="73897" y1="71311" x2="73897" y2="71311"/>
                        <a14:backgroundMark x1="77806" y1="71721" x2="77806" y2="71721"/>
                        <a14:backgroundMark x1="78058" y1="77869" x2="78058" y2="77869"/>
                        <a14:backgroundMark x1="53342" y1="69672" x2="53342" y2="69672"/>
                        <a14:backgroundMark x1="53468" y1="73770" x2="53468" y2="73770"/>
                        <a14:backgroundMark x1="85498" y1="22541" x2="85498" y2="22541"/>
                        <a14:backgroundMark x1="85372" y1="27459" x2="85372" y2="27459"/>
                        <a14:backgroundMark x1="93190" y1="22951" x2="93190" y2="22951"/>
                      </a14:backgroundRemoval>
                    </a14:imgEffect>
                  </a14:imgLayer>
                </a14:imgProps>
              </a:ext>
              <a:ext uri="{28A0092B-C50C-407E-A947-70E740481C1C}">
                <a14:useLocalDpi xmlns:a14="http://schemas.microsoft.com/office/drawing/2010/main" val="0"/>
              </a:ext>
            </a:extLst>
          </a:blip>
          <a:srcRect/>
          <a:stretch>
            <a:fillRect/>
          </a:stretch>
        </p:blipFill>
        <p:spPr bwMode="auto">
          <a:xfrm>
            <a:off x="936334" y="990231"/>
            <a:ext cx="2440255" cy="75084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http://www.nereusprogram.org/wp-content/uploads/2016/07/IPCC-logo.jpg">
            <a:hlinkClick r:id="rId4" action="ppaction://hlinksldjump"/>
          </p:cNvPr>
          <p:cNvPicPr>
            <a:picLocks noChangeAspect="1" noChangeArrowheads="1"/>
          </p:cNvPicPr>
          <p:nvPr/>
        </p:nvPicPr>
        <p:blipFill rotWithShape="1">
          <a:blip r:embed="rId5">
            <a:duotone>
              <a:prstClr val="black"/>
              <a:schemeClr val="tx2">
                <a:tint val="45000"/>
                <a:satMod val="400000"/>
              </a:schemeClr>
            </a:duotone>
            <a:extLst>
              <a:ext uri="{BEBA8EAE-BF5A-486C-A8C5-ECC9F3942E4B}">
                <a14:imgProps xmlns:a14="http://schemas.microsoft.com/office/drawing/2010/main">
                  <a14:imgLayer r:embed="rId6">
                    <a14:imgEffect>
                      <a14:backgroundRemoval t="0" b="100000" l="0" r="100000">
                        <a14:foregroundMark x1="43377" y1="41860" x2="43377" y2="19070"/>
                        <a14:foregroundMark x1="67792" y1="31163" x2="68052" y2="17209"/>
                        <a14:foregroundMark x1="3896" y1="34419" x2="3117" y2="15814"/>
                      </a14:backgroundRemoval>
                    </a14:imgEffect>
                  </a14:imgLayer>
                </a14:imgProps>
              </a:ext>
              <a:ext uri="{28A0092B-C50C-407E-A947-70E740481C1C}">
                <a14:useLocalDpi xmlns:a14="http://schemas.microsoft.com/office/drawing/2010/main" val="0"/>
              </a:ext>
            </a:extLst>
          </a:blip>
          <a:srcRect r="13166" b="24302"/>
          <a:stretch/>
        </p:blipFill>
        <p:spPr bwMode="auto">
          <a:xfrm>
            <a:off x="2604556" y="4742359"/>
            <a:ext cx="1794081" cy="87339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Image result for noaa logo png">
            <a:hlinkClick r:id="rId4" action="ppaction://hlinksldjump"/>
          </p:cNvPr>
          <p:cNvPicPr>
            <a:picLocks noChangeAspect="1" noChangeArrowheads="1"/>
          </p:cNvPicPr>
          <p:nvPr/>
        </p:nvPicPr>
        <p:blipFill>
          <a:blip r:embed="rId7" cstate="print">
            <a:lum bright="70000" contrast="-70000"/>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5044811" y="4629986"/>
            <a:ext cx="1235555" cy="123555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6" descr="http://www1.ece.uic.edu/~paprotny/EPA%20Logo_black.jpg">
            <a:hlinkClick r:id="rId4" action="ppaction://hlinksldjump"/>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100499" y="4821786"/>
            <a:ext cx="2555859" cy="8519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09598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Defining the Problem</a:t>
            </a:r>
          </a:p>
        </p:txBody>
      </p:sp>
    </p:spTree>
    <p:extLst>
      <p:ext uri="{BB962C8B-B14F-4D97-AF65-F5344CB8AC3E}">
        <p14:creationId xmlns:p14="http://schemas.microsoft.com/office/powerpoint/2010/main" val="10629553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buNone/>
            </a:pPr>
            <a:r>
              <a:rPr lang="en-US" dirty="0">
                <a:solidFill>
                  <a:schemeClr val="tx2"/>
                </a:solidFill>
              </a:rPr>
              <a:t>Climate change is any substantial change in Earth’s climate that lasts for an extended period of time. </a:t>
            </a:r>
            <a:r>
              <a:rPr lang="en-US" dirty="0"/>
              <a:t> </a:t>
            </a:r>
            <a:r>
              <a:rPr lang="en-US" dirty="0">
                <a:solidFill>
                  <a:schemeClr val="bg1"/>
                </a:solidFill>
              </a:rPr>
              <a:t>Global warming refers to </a:t>
            </a:r>
            <a:r>
              <a:rPr lang="en-US" dirty="0">
                <a:solidFill>
                  <a:schemeClr val="tx2"/>
                </a:solidFill>
              </a:rPr>
              <a:t>climate change that causes</a:t>
            </a:r>
            <a:r>
              <a:rPr lang="en-US" dirty="0">
                <a:solidFill>
                  <a:schemeClr val="bg1"/>
                </a:solidFill>
              </a:rPr>
              <a:t> </a:t>
            </a:r>
            <a:r>
              <a:rPr lang="en-US" u="sng" dirty="0">
                <a:solidFill>
                  <a:schemeClr val="bg1"/>
                </a:solidFill>
              </a:rPr>
              <a:t>an increase in the average temperature</a:t>
            </a:r>
            <a:r>
              <a:rPr lang="en-US" dirty="0">
                <a:solidFill>
                  <a:schemeClr val="bg1"/>
                </a:solidFill>
              </a:rPr>
              <a:t> of the </a:t>
            </a:r>
            <a:r>
              <a:rPr lang="en-US" u="sng" dirty="0">
                <a:solidFill>
                  <a:schemeClr val="bg1"/>
                </a:solidFill>
              </a:rPr>
              <a:t>lower atmosphere</a:t>
            </a:r>
            <a:r>
              <a:rPr lang="en-US" dirty="0">
                <a:solidFill>
                  <a:schemeClr val="tx2"/>
                </a:solidFill>
              </a:rPr>
              <a:t>.</a:t>
            </a:r>
            <a:r>
              <a:rPr lang="en-US" dirty="0">
                <a:solidFill>
                  <a:schemeClr val="accent1">
                    <a:lumMod val="50000"/>
                  </a:schemeClr>
                </a:solidFill>
              </a:rPr>
              <a:t>  </a:t>
            </a:r>
            <a:r>
              <a:rPr lang="en-US" dirty="0">
                <a:solidFill>
                  <a:schemeClr val="tx2"/>
                </a:solidFill>
              </a:rPr>
              <a:t>Global warming can have many different causes, but it is most commonly associated with human interference, specifically the release of excessive amounts of greenhouse gases.</a:t>
            </a:r>
          </a:p>
        </p:txBody>
      </p:sp>
    </p:spTree>
    <p:extLst>
      <p:ext uri="{BB962C8B-B14F-4D97-AF65-F5344CB8AC3E}">
        <p14:creationId xmlns:p14="http://schemas.microsoft.com/office/powerpoint/2010/main" val="13669431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buNone/>
            </a:pPr>
            <a:r>
              <a:rPr lang="en-US" dirty="0">
                <a:solidFill>
                  <a:schemeClr val="tx2"/>
                </a:solidFill>
              </a:rPr>
              <a:t>Climate change is any substantial change in Earth’s climate that lasts for an extended period of time. </a:t>
            </a:r>
            <a:r>
              <a:rPr lang="en-US" dirty="0"/>
              <a:t> </a:t>
            </a:r>
            <a:r>
              <a:rPr lang="en-US" dirty="0">
                <a:solidFill>
                  <a:schemeClr val="bg1"/>
                </a:solidFill>
              </a:rPr>
              <a:t>Global warming refers to </a:t>
            </a:r>
            <a:r>
              <a:rPr lang="en-US" dirty="0">
                <a:solidFill>
                  <a:schemeClr val="tx2"/>
                </a:solidFill>
              </a:rPr>
              <a:t>climate change that causes</a:t>
            </a:r>
            <a:r>
              <a:rPr lang="en-US" dirty="0">
                <a:solidFill>
                  <a:schemeClr val="bg1"/>
                </a:solidFill>
              </a:rPr>
              <a:t> </a:t>
            </a:r>
            <a:r>
              <a:rPr lang="en-US" u="sng" dirty="0">
                <a:solidFill>
                  <a:schemeClr val="bg1"/>
                </a:solidFill>
              </a:rPr>
              <a:t>an increase in the average temperature</a:t>
            </a:r>
            <a:r>
              <a:rPr lang="en-US" dirty="0">
                <a:solidFill>
                  <a:schemeClr val="bg1"/>
                </a:solidFill>
              </a:rPr>
              <a:t> of the </a:t>
            </a:r>
            <a:r>
              <a:rPr lang="en-US" u="sng" dirty="0">
                <a:solidFill>
                  <a:schemeClr val="bg1"/>
                </a:solidFill>
              </a:rPr>
              <a:t>lower atmosphere</a:t>
            </a:r>
            <a:r>
              <a:rPr lang="en-US" dirty="0">
                <a:solidFill>
                  <a:schemeClr val="tx2"/>
                </a:solidFill>
              </a:rPr>
              <a:t>.</a:t>
            </a:r>
            <a:r>
              <a:rPr lang="en-US" dirty="0">
                <a:solidFill>
                  <a:schemeClr val="accent1">
                    <a:lumMod val="50000"/>
                  </a:schemeClr>
                </a:solidFill>
              </a:rPr>
              <a:t>  </a:t>
            </a:r>
            <a:r>
              <a:rPr lang="en-US" dirty="0">
                <a:solidFill>
                  <a:schemeClr val="tx2"/>
                </a:solidFill>
              </a:rPr>
              <a:t>Global warming can have many different causes, but it is most commonly associated with human interference, specifically the release of excessive amounts of greenhouse gases.</a:t>
            </a:r>
          </a:p>
        </p:txBody>
      </p:sp>
      <p:sp>
        <p:nvSpPr>
          <p:cNvPr id="2" name="TextBox 1"/>
          <p:cNvSpPr txBox="1"/>
          <p:nvPr/>
        </p:nvSpPr>
        <p:spPr>
          <a:xfrm>
            <a:off x="2511252" y="2156987"/>
            <a:ext cx="2685214"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Calibri" panose="020F0502020204030204"/>
                <a:ea typeface="+mn-ea"/>
                <a:cs typeface="+mn-cs"/>
              </a:rPr>
              <a:t>“Human Caused”</a:t>
            </a:r>
          </a:p>
        </p:txBody>
      </p:sp>
      <p:sp>
        <p:nvSpPr>
          <p:cNvPr id="4" name="TextBox 3"/>
          <p:cNvSpPr txBox="1"/>
          <p:nvPr/>
        </p:nvSpPr>
        <p:spPr>
          <a:xfrm>
            <a:off x="3539954" y="2941568"/>
            <a:ext cx="3879881"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Calibri" panose="020F0502020204030204"/>
                <a:ea typeface="+mn-ea"/>
                <a:cs typeface="+mn-cs"/>
              </a:rPr>
              <a:t>due to human activities.</a:t>
            </a:r>
          </a:p>
        </p:txBody>
      </p:sp>
      <p:pic>
        <p:nvPicPr>
          <p:cNvPr id="5" name="Picture 4"/>
          <p:cNvPicPr>
            <a:picLocks noChangeAspect="1"/>
          </p:cNvPicPr>
          <p:nvPr/>
        </p:nvPicPr>
        <p:blipFill>
          <a:blip r:embed="rId2"/>
          <a:stretch>
            <a:fillRect/>
          </a:stretch>
        </p:blipFill>
        <p:spPr>
          <a:xfrm>
            <a:off x="7193772" y="3215878"/>
            <a:ext cx="4807728" cy="3169931"/>
          </a:xfrm>
          <a:prstGeom prst="rect">
            <a:avLst/>
          </a:prstGeom>
        </p:spPr>
      </p:pic>
    </p:spTree>
    <p:extLst>
      <p:ext uri="{BB962C8B-B14F-4D97-AF65-F5344CB8AC3E}">
        <p14:creationId xmlns:p14="http://schemas.microsoft.com/office/powerpoint/2010/main" val="42360707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rabbithole2.com/presentation/news/cosmic_news/images/nasa-logo.gif"/>
          <p:cNvPicPr>
            <a:picLocks noChangeAspect="1" noChangeArrowheads="1"/>
          </p:cNvPicPr>
          <p:nvPr/>
        </p:nvPicPr>
        <p:blipFill>
          <a:blip r:embed="rId2" cstate="print">
            <a:extLst>
              <a:ext uri="{BEBA8EAE-BF5A-486C-A8C5-ECC9F3942E4B}">
                <a14:imgProps xmlns:a14="http://schemas.microsoft.com/office/drawing/2010/main">
                  <a14:imgLayer r:embed="rId3">
                    <a14:imgEffect>
                      <a14:saturation sat="33000"/>
                    </a14:imgEffect>
                  </a14:imgLayer>
                </a14:imgProps>
              </a:ext>
              <a:ext uri="{28A0092B-C50C-407E-A947-70E740481C1C}">
                <a14:useLocalDpi xmlns:a14="http://schemas.microsoft.com/office/drawing/2010/main" val="0"/>
              </a:ext>
            </a:extLst>
          </a:blip>
          <a:srcRect/>
          <a:stretch>
            <a:fillRect/>
          </a:stretch>
        </p:blipFill>
        <p:spPr bwMode="auto">
          <a:xfrm>
            <a:off x="447655" y="2232578"/>
            <a:ext cx="1355108" cy="115853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static01.nyt.com/images/icons/t_logo_291_black.png"/>
          <p:cNvPicPr>
            <a:picLocks noChangeAspect="1" noChangeArrowheads="1"/>
          </p:cNvPicPr>
          <p:nvPr/>
        </p:nvPicPr>
        <p:blipFill>
          <a:blip r:embed="rId4">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391757" y="868135"/>
            <a:ext cx="1364443" cy="136444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40000" contrast="-40000"/>
                    </a14:imgEffect>
                  </a14:imgLayer>
                </a14:imgProps>
              </a:ext>
            </a:extLst>
          </a:blip>
          <a:srcRect b="2805"/>
          <a:stretch/>
        </p:blipFill>
        <p:spPr>
          <a:xfrm>
            <a:off x="2633688" y="345862"/>
            <a:ext cx="9193958" cy="4993665"/>
          </a:xfrm>
          <a:prstGeom prst="rect">
            <a:avLst/>
          </a:prstGeom>
        </p:spPr>
      </p:pic>
    </p:spTree>
    <p:extLst>
      <p:ext uri="{BB962C8B-B14F-4D97-AF65-F5344CB8AC3E}">
        <p14:creationId xmlns:p14="http://schemas.microsoft.com/office/powerpoint/2010/main" val="20255503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rabbithole2.com/presentation/news/cosmic_news/images/nasa-logo.gif"/>
          <p:cNvPicPr>
            <a:picLocks noChangeAspect="1" noChangeArrowheads="1"/>
          </p:cNvPicPr>
          <p:nvPr/>
        </p:nvPicPr>
        <p:blipFill>
          <a:blip r:embed="rId2">
            <a:extLst>
              <a:ext uri="{BEBA8EAE-BF5A-486C-A8C5-ECC9F3942E4B}">
                <a14:imgProps xmlns:a14="http://schemas.microsoft.com/office/drawing/2010/main">
                  <a14:imgLayer r:embed="rId3">
                    <a14:imgEffect>
                      <a14:saturation sat="33000"/>
                    </a14:imgEffect>
                  </a14:imgLayer>
                </a14:imgProps>
              </a:ext>
              <a:ext uri="{28A0092B-C50C-407E-A947-70E740481C1C}">
                <a14:useLocalDpi xmlns:a14="http://schemas.microsoft.com/office/drawing/2010/main" val="0"/>
              </a:ext>
            </a:extLst>
          </a:blip>
          <a:srcRect/>
          <a:stretch>
            <a:fillRect/>
          </a:stretch>
        </p:blipFill>
        <p:spPr bwMode="auto">
          <a:xfrm>
            <a:off x="-1694805" y="483520"/>
            <a:ext cx="4179020" cy="357279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3069265" y="573353"/>
            <a:ext cx="6696739" cy="2585323"/>
          </a:xfrm>
          <a:prstGeom prst="rect">
            <a:avLst/>
          </a:prstGeom>
        </p:spPr>
        <p:txBody>
          <a:bodyPr wrap="square">
            <a:spAutoFit/>
          </a:bodyPr>
          <a:lstStyle/>
          <a:p>
            <a:r>
              <a:rPr lang="en-US" dirty="0">
                <a:solidFill>
                  <a:schemeClr val="bg1"/>
                </a:solidFill>
                <a:latin typeface="Lucida Grande"/>
              </a:rPr>
              <a:t>“Global temperature records start around 1880 because observations did not sufficiently cover enough of the planet prior to that time. The period of 1951-1980 was chosen largely because the U.S. National Weather Service uses a three-decade period to define “normal” or average temperature. The GISS temperature analysis effort began around 1980, so the most recent 30 years was 1951-1980. It is also a period when many of today’s adults grew up, so it is a common reference that many people can remember.”</a:t>
            </a:r>
            <a:endParaRPr lang="en-US" dirty="0">
              <a:solidFill>
                <a:schemeClr val="bg1"/>
              </a:solidFill>
            </a:endParaRPr>
          </a:p>
        </p:txBody>
      </p:sp>
    </p:spTree>
    <p:extLst>
      <p:ext uri="{BB962C8B-B14F-4D97-AF65-F5344CB8AC3E}">
        <p14:creationId xmlns:p14="http://schemas.microsoft.com/office/powerpoint/2010/main" val="11659153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rabbithole2.com/presentation/news/cosmic_news/images/nasa-logo.gif"/>
          <p:cNvPicPr>
            <a:picLocks noChangeAspect="1" noChangeArrowheads="1"/>
          </p:cNvPicPr>
          <p:nvPr/>
        </p:nvPicPr>
        <p:blipFill>
          <a:blip r:embed="rId2">
            <a:extLst>
              <a:ext uri="{BEBA8EAE-BF5A-486C-A8C5-ECC9F3942E4B}">
                <a14:imgProps xmlns:a14="http://schemas.microsoft.com/office/drawing/2010/main">
                  <a14:imgLayer r:embed="rId3">
                    <a14:imgEffect>
                      <a14:saturation sat="33000"/>
                    </a14:imgEffect>
                  </a14:imgLayer>
                </a14:imgProps>
              </a:ext>
              <a:ext uri="{28A0092B-C50C-407E-A947-70E740481C1C}">
                <a14:useLocalDpi xmlns:a14="http://schemas.microsoft.com/office/drawing/2010/main" val="0"/>
              </a:ext>
            </a:extLst>
          </a:blip>
          <a:srcRect/>
          <a:stretch>
            <a:fillRect/>
          </a:stretch>
        </p:blipFill>
        <p:spPr bwMode="auto">
          <a:xfrm>
            <a:off x="-1694805" y="483520"/>
            <a:ext cx="4179020" cy="357279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3069265" y="573353"/>
            <a:ext cx="6696739" cy="2585323"/>
          </a:xfrm>
          <a:prstGeom prst="rect">
            <a:avLst/>
          </a:prstGeom>
        </p:spPr>
        <p:txBody>
          <a:bodyPr wrap="square">
            <a:spAutoFit/>
          </a:bodyPr>
          <a:lstStyle/>
          <a:p>
            <a:r>
              <a:rPr lang="en-US" dirty="0">
                <a:solidFill>
                  <a:schemeClr val="bg1"/>
                </a:solidFill>
                <a:latin typeface="Lucida Grande"/>
              </a:rPr>
              <a:t>“Global temperature records start around 1880 because observations did not sufficiently cover enough of the planet </a:t>
            </a:r>
            <a:r>
              <a:rPr lang="en-US" dirty="0">
                <a:solidFill>
                  <a:schemeClr val="accent1">
                    <a:lumMod val="50000"/>
                  </a:schemeClr>
                </a:solidFill>
                <a:latin typeface="Lucida Grande"/>
              </a:rPr>
              <a:t>prior to that time. The period of 1951-1980 was chosen largely because the U.S. National Weather Service uses a three-decade period to define “normal” or average temperature. The GISS temperature analysis effort began around 1980, so the most recent 30 years was 1951-1980. It is also a period when many of today’s adults grew up, so it is a common reference that many people can remember.”</a:t>
            </a:r>
            <a:endParaRPr lang="en-US" dirty="0">
              <a:solidFill>
                <a:schemeClr val="accent1">
                  <a:lumMod val="50000"/>
                </a:schemeClr>
              </a:solidFill>
            </a:endParaRPr>
          </a:p>
        </p:txBody>
      </p:sp>
    </p:spTree>
    <p:extLst>
      <p:ext uri="{BB962C8B-B14F-4D97-AF65-F5344CB8AC3E}">
        <p14:creationId xmlns:p14="http://schemas.microsoft.com/office/powerpoint/2010/main" val="34927320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rabbithole2.com/presentation/news/cosmic_news/images/nasa-logo.gif"/>
          <p:cNvPicPr>
            <a:picLocks noChangeAspect="1" noChangeArrowheads="1"/>
          </p:cNvPicPr>
          <p:nvPr/>
        </p:nvPicPr>
        <p:blipFill>
          <a:blip r:embed="rId2">
            <a:extLst>
              <a:ext uri="{BEBA8EAE-BF5A-486C-A8C5-ECC9F3942E4B}">
                <a14:imgProps xmlns:a14="http://schemas.microsoft.com/office/drawing/2010/main">
                  <a14:imgLayer r:embed="rId3">
                    <a14:imgEffect>
                      <a14:saturation sat="33000"/>
                    </a14:imgEffect>
                  </a14:imgLayer>
                </a14:imgProps>
              </a:ext>
              <a:ext uri="{28A0092B-C50C-407E-A947-70E740481C1C}">
                <a14:useLocalDpi xmlns:a14="http://schemas.microsoft.com/office/drawing/2010/main" val="0"/>
              </a:ext>
            </a:extLst>
          </a:blip>
          <a:srcRect/>
          <a:stretch>
            <a:fillRect/>
          </a:stretch>
        </p:blipFill>
        <p:spPr bwMode="auto">
          <a:xfrm>
            <a:off x="-1694805" y="483520"/>
            <a:ext cx="4179020" cy="357279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3069265" y="573353"/>
            <a:ext cx="6696739" cy="2585323"/>
          </a:xfrm>
          <a:prstGeom prst="rect">
            <a:avLst/>
          </a:prstGeom>
        </p:spPr>
        <p:txBody>
          <a:bodyPr wrap="square">
            <a:spAutoFit/>
          </a:bodyPr>
          <a:lstStyle/>
          <a:p>
            <a:r>
              <a:rPr lang="en-US" dirty="0">
                <a:solidFill>
                  <a:schemeClr val="accent1">
                    <a:lumMod val="50000"/>
                  </a:schemeClr>
                </a:solidFill>
                <a:latin typeface="Lucida Grande"/>
              </a:rPr>
              <a:t>“Global temperature records start around 1880 because observations did not sufficiently cover enough of the planet prior to that time. The period of 1951-1980 was chosen largely because the </a:t>
            </a:r>
            <a:r>
              <a:rPr lang="en-US" dirty="0">
                <a:solidFill>
                  <a:schemeClr val="bg1"/>
                </a:solidFill>
                <a:latin typeface="Lucida Grande"/>
              </a:rPr>
              <a:t>U.S. National Weather Service uses a three-decade period to define “normal” or average temperature</a:t>
            </a:r>
            <a:r>
              <a:rPr lang="en-US" dirty="0">
                <a:solidFill>
                  <a:schemeClr val="accent1">
                    <a:lumMod val="50000"/>
                  </a:schemeClr>
                </a:solidFill>
                <a:latin typeface="Lucida Grande"/>
              </a:rPr>
              <a:t>. The GISS temperature analysis effort began around 1980, so the most recent 30 years was 1951-1980. It is also a period when many of today’s adults grew up, so it is a common reference that many people can remember.”</a:t>
            </a:r>
            <a:endParaRPr lang="en-US" dirty="0">
              <a:solidFill>
                <a:schemeClr val="accent1">
                  <a:lumMod val="50000"/>
                </a:schemeClr>
              </a:solidFill>
            </a:endParaRPr>
          </a:p>
        </p:txBody>
      </p:sp>
    </p:spTree>
    <p:extLst>
      <p:ext uri="{BB962C8B-B14F-4D97-AF65-F5344CB8AC3E}">
        <p14:creationId xmlns:p14="http://schemas.microsoft.com/office/powerpoint/2010/main" val="19808821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rabbithole2.com/presentation/news/cosmic_news/images/nasa-logo.gif"/>
          <p:cNvPicPr>
            <a:picLocks noChangeAspect="1" noChangeArrowheads="1"/>
          </p:cNvPicPr>
          <p:nvPr/>
        </p:nvPicPr>
        <p:blipFill>
          <a:blip r:embed="rId2" cstate="print">
            <a:extLst>
              <a:ext uri="{BEBA8EAE-BF5A-486C-A8C5-ECC9F3942E4B}">
                <a14:imgProps xmlns:a14="http://schemas.microsoft.com/office/drawing/2010/main">
                  <a14:imgLayer r:embed="rId3">
                    <a14:imgEffect>
                      <a14:saturation sat="33000"/>
                    </a14:imgEffect>
                  </a14:imgLayer>
                </a14:imgProps>
              </a:ext>
              <a:ext uri="{28A0092B-C50C-407E-A947-70E740481C1C}">
                <a14:useLocalDpi xmlns:a14="http://schemas.microsoft.com/office/drawing/2010/main" val="0"/>
              </a:ext>
            </a:extLst>
          </a:blip>
          <a:srcRect/>
          <a:stretch>
            <a:fillRect/>
          </a:stretch>
        </p:blipFill>
        <p:spPr bwMode="auto">
          <a:xfrm>
            <a:off x="447655" y="2232578"/>
            <a:ext cx="1355108" cy="1158532"/>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Chart 3"/>
          <p:cNvGraphicFramePr/>
          <p:nvPr>
            <p:extLst>
              <p:ext uri="{D42A27DB-BD31-4B8C-83A1-F6EECF244321}">
                <p14:modId xmlns:p14="http://schemas.microsoft.com/office/powerpoint/2010/main" val="3336201122"/>
              </p:ext>
            </p:extLst>
          </p:nvPr>
        </p:nvGraphicFramePr>
        <p:xfrm>
          <a:off x="2032000" y="719666"/>
          <a:ext cx="8128000" cy="5418667"/>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32762353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rabbithole2.com/presentation/news/cosmic_news/images/nasa-logo.gif"/>
          <p:cNvPicPr>
            <a:picLocks noChangeAspect="1" noChangeArrowheads="1"/>
          </p:cNvPicPr>
          <p:nvPr/>
        </p:nvPicPr>
        <p:blipFill>
          <a:blip r:embed="rId2" cstate="print">
            <a:extLst>
              <a:ext uri="{BEBA8EAE-BF5A-486C-A8C5-ECC9F3942E4B}">
                <a14:imgProps xmlns:a14="http://schemas.microsoft.com/office/drawing/2010/main">
                  <a14:imgLayer r:embed="rId3">
                    <a14:imgEffect>
                      <a14:saturation sat="33000"/>
                    </a14:imgEffect>
                  </a14:imgLayer>
                </a14:imgProps>
              </a:ext>
              <a:ext uri="{28A0092B-C50C-407E-A947-70E740481C1C}">
                <a14:useLocalDpi xmlns:a14="http://schemas.microsoft.com/office/drawing/2010/main" val="0"/>
              </a:ext>
            </a:extLst>
          </a:blip>
          <a:srcRect/>
          <a:stretch>
            <a:fillRect/>
          </a:stretch>
        </p:blipFill>
        <p:spPr bwMode="auto">
          <a:xfrm>
            <a:off x="447655" y="2232578"/>
            <a:ext cx="1355108" cy="1158532"/>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Chart 3"/>
          <p:cNvGraphicFramePr/>
          <p:nvPr>
            <p:extLst>
              <p:ext uri="{D42A27DB-BD31-4B8C-83A1-F6EECF244321}">
                <p14:modId xmlns:p14="http://schemas.microsoft.com/office/powerpoint/2010/main" val="1162190499"/>
              </p:ext>
            </p:extLst>
          </p:nvPr>
        </p:nvGraphicFramePr>
        <p:xfrm>
          <a:off x="2032000" y="719666"/>
          <a:ext cx="8128000" cy="5418667"/>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85870068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rabbithole2.com/presentation/news/cosmic_news/images/nasa-logo.gif"/>
          <p:cNvPicPr>
            <a:picLocks noChangeAspect="1" noChangeArrowheads="1"/>
          </p:cNvPicPr>
          <p:nvPr/>
        </p:nvPicPr>
        <p:blipFill>
          <a:blip r:embed="rId2" cstate="print">
            <a:extLst>
              <a:ext uri="{BEBA8EAE-BF5A-486C-A8C5-ECC9F3942E4B}">
                <a14:imgProps xmlns:a14="http://schemas.microsoft.com/office/drawing/2010/main">
                  <a14:imgLayer r:embed="rId3">
                    <a14:imgEffect>
                      <a14:saturation sat="33000"/>
                    </a14:imgEffect>
                  </a14:imgLayer>
                </a14:imgProps>
              </a:ext>
              <a:ext uri="{28A0092B-C50C-407E-A947-70E740481C1C}">
                <a14:useLocalDpi xmlns:a14="http://schemas.microsoft.com/office/drawing/2010/main" val="0"/>
              </a:ext>
            </a:extLst>
          </a:blip>
          <a:srcRect/>
          <a:stretch>
            <a:fillRect/>
          </a:stretch>
        </p:blipFill>
        <p:spPr bwMode="auto">
          <a:xfrm>
            <a:off x="447655" y="2232578"/>
            <a:ext cx="1355108" cy="1158532"/>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Chart 3"/>
          <p:cNvGraphicFramePr/>
          <p:nvPr>
            <p:extLst>
              <p:ext uri="{D42A27DB-BD31-4B8C-83A1-F6EECF244321}">
                <p14:modId xmlns:p14="http://schemas.microsoft.com/office/powerpoint/2010/main" val="735321582"/>
              </p:ext>
            </p:extLst>
          </p:nvPr>
        </p:nvGraphicFramePr>
        <p:xfrm>
          <a:off x="2032000" y="719666"/>
          <a:ext cx="8128000" cy="5418667"/>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3213979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rabbithole2.com/presentation/news/cosmic_news/images/nasa-logo.gif"/>
          <p:cNvPicPr>
            <a:picLocks noChangeAspect="1" noChangeArrowheads="1"/>
          </p:cNvPicPr>
          <p:nvPr/>
        </p:nvPicPr>
        <p:blipFill>
          <a:blip r:embed="rId2" cstate="print">
            <a:extLst>
              <a:ext uri="{BEBA8EAE-BF5A-486C-A8C5-ECC9F3942E4B}">
                <a14:imgProps xmlns:a14="http://schemas.microsoft.com/office/drawing/2010/main">
                  <a14:imgLayer r:embed="rId3">
                    <a14:imgEffect>
                      <a14:saturation sat="33000"/>
                    </a14:imgEffect>
                  </a14:imgLayer>
                </a14:imgProps>
              </a:ext>
              <a:ext uri="{28A0092B-C50C-407E-A947-70E740481C1C}">
                <a14:useLocalDpi xmlns:a14="http://schemas.microsoft.com/office/drawing/2010/main" val="0"/>
              </a:ext>
            </a:extLst>
          </a:blip>
          <a:srcRect/>
          <a:stretch>
            <a:fillRect/>
          </a:stretch>
        </p:blipFill>
        <p:spPr bwMode="auto">
          <a:xfrm>
            <a:off x="447655" y="2232578"/>
            <a:ext cx="1355108" cy="1158532"/>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Chart 3"/>
          <p:cNvGraphicFramePr/>
          <p:nvPr>
            <p:extLst>
              <p:ext uri="{D42A27DB-BD31-4B8C-83A1-F6EECF244321}">
                <p14:modId xmlns:p14="http://schemas.microsoft.com/office/powerpoint/2010/main" val="553237642"/>
              </p:ext>
            </p:extLst>
          </p:nvPr>
        </p:nvGraphicFramePr>
        <p:xfrm>
          <a:off x="2032000" y="719666"/>
          <a:ext cx="8128000" cy="5418667"/>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5866595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logok.org/wp-content/uploads/2015/02/Wikipedia-logo-wordmark-1024x768.png">
            <a:hlinkClick r:id="rId2" action="ppaction://hlinksldjump"/>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09218" y="149425"/>
            <a:ext cx="2863633" cy="2147725"/>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p:cNvSpPr>
            <a:spLocks noGrp="1"/>
          </p:cNvSpPr>
          <p:nvPr>
            <p:ph idx="1"/>
          </p:nvPr>
        </p:nvSpPr>
        <p:spPr/>
        <p:txBody>
          <a:bodyPr/>
          <a:lstStyle/>
          <a:p>
            <a:pPr marL="0" indent="0">
              <a:buNone/>
            </a:pPr>
            <a:r>
              <a:rPr lang="en-US" dirty="0">
                <a:solidFill>
                  <a:schemeClr val="bg1"/>
                </a:solidFill>
              </a:rPr>
              <a:t>Definition for global warming - what is global warming? The question about the definition for global warming or in other words "what is global warming" is relatively easy to answer. We hereby lean at the definitions and explanations given in Wikipedia: Global warming is the observed and projected increases in the average temperature of Earth's atmosphere and oceans. The Earth's average temperature rose about 0.6° Celsius (1.1° Fahrenheit) in the 20th …</a:t>
            </a:r>
            <a:endParaRPr lang="en-US" dirty="0"/>
          </a:p>
        </p:txBody>
      </p:sp>
    </p:spTree>
    <p:extLst>
      <p:ext uri="{BB962C8B-B14F-4D97-AF65-F5344CB8AC3E}">
        <p14:creationId xmlns:p14="http://schemas.microsoft.com/office/powerpoint/2010/main" val="211535245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rabbithole2.com/presentation/news/cosmic_news/images/nasa-logo.gif"/>
          <p:cNvPicPr>
            <a:picLocks noChangeAspect="1" noChangeArrowheads="1"/>
          </p:cNvPicPr>
          <p:nvPr/>
        </p:nvPicPr>
        <p:blipFill>
          <a:blip r:embed="rId2" cstate="print">
            <a:extLst>
              <a:ext uri="{BEBA8EAE-BF5A-486C-A8C5-ECC9F3942E4B}">
                <a14:imgProps xmlns:a14="http://schemas.microsoft.com/office/drawing/2010/main">
                  <a14:imgLayer r:embed="rId3">
                    <a14:imgEffect>
                      <a14:saturation sat="33000"/>
                    </a14:imgEffect>
                  </a14:imgLayer>
                </a14:imgProps>
              </a:ext>
              <a:ext uri="{28A0092B-C50C-407E-A947-70E740481C1C}">
                <a14:useLocalDpi xmlns:a14="http://schemas.microsoft.com/office/drawing/2010/main" val="0"/>
              </a:ext>
            </a:extLst>
          </a:blip>
          <a:srcRect/>
          <a:stretch>
            <a:fillRect/>
          </a:stretch>
        </p:blipFill>
        <p:spPr bwMode="auto">
          <a:xfrm>
            <a:off x="447655" y="2232578"/>
            <a:ext cx="1355108" cy="1158532"/>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Chart 3"/>
          <p:cNvGraphicFramePr/>
          <p:nvPr>
            <p:extLst>
              <p:ext uri="{D42A27DB-BD31-4B8C-83A1-F6EECF244321}">
                <p14:modId xmlns:p14="http://schemas.microsoft.com/office/powerpoint/2010/main" val="2569735459"/>
              </p:ext>
            </p:extLst>
          </p:nvPr>
        </p:nvGraphicFramePr>
        <p:xfrm>
          <a:off x="2032000" y="719666"/>
          <a:ext cx="8128000" cy="5418667"/>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299118250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rabbithole2.com/presentation/news/cosmic_news/images/nasa-logo.gif"/>
          <p:cNvPicPr>
            <a:picLocks noChangeAspect="1" noChangeArrowheads="1"/>
          </p:cNvPicPr>
          <p:nvPr/>
        </p:nvPicPr>
        <p:blipFill>
          <a:blip r:embed="rId2" cstate="print">
            <a:extLst>
              <a:ext uri="{BEBA8EAE-BF5A-486C-A8C5-ECC9F3942E4B}">
                <a14:imgProps xmlns:a14="http://schemas.microsoft.com/office/drawing/2010/main">
                  <a14:imgLayer r:embed="rId3">
                    <a14:imgEffect>
                      <a14:saturation sat="33000"/>
                    </a14:imgEffect>
                  </a14:imgLayer>
                </a14:imgProps>
              </a:ext>
              <a:ext uri="{28A0092B-C50C-407E-A947-70E740481C1C}">
                <a14:useLocalDpi xmlns:a14="http://schemas.microsoft.com/office/drawing/2010/main" val="0"/>
              </a:ext>
            </a:extLst>
          </a:blip>
          <a:srcRect/>
          <a:stretch>
            <a:fillRect/>
          </a:stretch>
        </p:blipFill>
        <p:spPr bwMode="auto">
          <a:xfrm>
            <a:off x="447655" y="2232578"/>
            <a:ext cx="1355108" cy="115853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4"/>
          <a:stretch>
            <a:fillRect/>
          </a:stretch>
        </p:blipFill>
        <p:spPr>
          <a:xfrm>
            <a:off x="2172317" y="1319422"/>
            <a:ext cx="9439275" cy="4143375"/>
          </a:xfrm>
          <a:prstGeom prst="rect">
            <a:avLst/>
          </a:prstGeom>
        </p:spPr>
      </p:pic>
    </p:spTree>
    <p:extLst>
      <p:ext uri="{BB962C8B-B14F-4D97-AF65-F5344CB8AC3E}">
        <p14:creationId xmlns:p14="http://schemas.microsoft.com/office/powerpoint/2010/main" val="86230746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p:cNvGraphicFramePr/>
          <p:nvPr>
            <p:extLst>
              <p:ext uri="{D42A27DB-BD31-4B8C-83A1-F6EECF244321}">
                <p14:modId xmlns:p14="http://schemas.microsoft.com/office/powerpoint/2010/main" val="2606818435"/>
              </p:ext>
            </p:extLst>
          </p:nvPr>
        </p:nvGraphicFramePr>
        <p:xfrm>
          <a:off x="65741" y="0"/>
          <a:ext cx="12000753" cy="6858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504397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p:cNvGraphicFramePr/>
          <p:nvPr/>
        </p:nvGraphicFramePr>
        <p:xfrm>
          <a:off x="65741" y="0"/>
          <a:ext cx="12000753" cy="6858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Picture 2" descr="http://rabbithole2.com/presentation/news/cosmic_news/images/nasa-logo.gif"/>
          <p:cNvPicPr>
            <a:picLocks noChangeAspect="1" noChangeArrowheads="1"/>
          </p:cNvPicPr>
          <p:nvPr/>
        </p:nvPicPr>
        <p:blipFill>
          <a:blip r:embed="rId7" cstate="print">
            <a:extLst>
              <a:ext uri="{BEBA8EAE-BF5A-486C-A8C5-ECC9F3942E4B}">
                <a14:imgProps xmlns:a14="http://schemas.microsoft.com/office/drawing/2010/main">
                  <a14:imgLayer r:embed="rId8">
                    <a14:imgEffect>
                      <a14:saturation sat="33000"/>
                    </a14:imgEffect>
                  </a14:imgLayer>
                </a14:imgProps>
              </a:ext>
              <a:ext uri="{28A0092B-C50C-407E-A947-70E740481C1C}">
                <a14:useLocalDpi xmlns:a14="http://schemas.microsoft.com/office/drawing/2010/main" val="0"/>
              </a:ext>
            </a:extLst>
          </a:blip>
          <a:srcRect/>
          <a:stretch>
            <a:fillRect/>
          </a:stretch>
        </p:blipFill>
        <p:spPr bwMode="auto">
          <a:xfrm>
            <a:off x="1732186" y="45548"/>
            <a:ext cx="1355108" cy="115853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http://www.nereusprogram.org/wp-content/uploads/2016/07/IPCC-logo.jpg">
            <a:hlinkClick r:id="rId9" action="ppaction://hlinksldjump"/>
          </p:cNvPr>
          <p:cNvPicPr>
            <a:picLocks noChangeAspect="1" noChangeArrowheads="1"/>
          </p:cNvPicPr>
          <p:nvPr/>
        </p:nvPicPr>
        <p:blipFill rotWithShape="1">
          <a:blip r:embed="rId10">
            <a:duotone>
              <a:prstClr val="black"/>
              <a:schemeClr val="tx2">
                <a:tint val="45000"/>
                <a:satMod val="400000"/>
              </a:schemeClr>
            </a:duotone>
            <a:extLst>
              <a:ext uri="{BEBA8EAE-BF5A-486C-A8C5-ECC9F3942E4B}">
                <a14:imgProps xmlns:a14="http://schemas.microsoft.com/office/drawing/2010/main">
                  <a14:imgLayer r:embed="rId11">
                    <a14:imgEffect>
                      <a14:backgroundRemoval t="0" b="100000" l="0" r="100000">
                        <a14:foregroundMark x1="43377" y1="41860" x2="43377" y2="19070"/>
                        <a14:foregroundMark x1="67792" y1="31163" x2="68052" y2="17209"/>
                        <a14:foregroundMark x1="3896" y1="34419" x2="3117" y2="15814"/>
                      </a14:backgroundRemoval>
                    </a14:imgEffect>
                  </a14:imgLayer>
                </a14:imgProps>
              </a:ext>
              <a:ext uri="{28A0092B-C50C-407E-A947-70E740481C1C}">
                <a14:useLocalDpi xmlns:a14="http://schemas.microsoft.com/office/drawing/2010/main" val="0"/>
              </a:ext>
            </a:extLst>
          </a:blip>
          <a:srcRect r="13166" b="24302"/>
          <a:stretch/>
        </p:blipFill>
        <p:spPr bwMode="auto">
          <a:xfrm>
            <a:off x="3644462" y="188116"/>
            <a:ext cx="1794081" cy="87339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Image result for noaa logo png">
            <a:hlinkClick r:id="rId9" action="ppaction://hlinksldjump"/>
          </p:cNvPr>
          <p:cNvPicPr>
            <a:picLocks noChangeAspect="1" noChangeArrowheads="1"/>
          </p:cNvPicPr>
          <p:nvPr/>
        </p:nvPicPr>
        <p:blipFill>
          <a:blip r:embed="rId12" cstate="print">
            <a:lum bright="70000" contrast="-70000"/>
            <a:extLst>
              <a:ext uri="{BEBA8EAE-BF5A-486C-A8C5-ECC9F3942E4B}">
                <a14:imgProps xmlns:a14="http://schemas.microsoft.com/office/drawing/2010/main">
                  <a14:imgLayer r:embed="rId13">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6252058" y="75742"/>
            <a:ext cx="1235555" cy="123555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http://www1.ece.uic.edu/~paprotny/EPA%20Logo_black.jpg">
            <a:hlinkClick r:id="rId9" action="ppaction://hlinksldjump"/>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8301128" y="267542"/>
            <a:ext cx="2555859" cy="8519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907837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p:cNvGraphicFramePr/>
          <p:nvPr>
            <p:extLst>
              <p:ext uri="{D42A27DB-BD31-4B8C-83A1-F6EECF244321}">
                <p14:modId xmlns:p14="http://schemas.microsoft.com/office/powerpoint/2010/main" val="1698271934"/>
              </p:ext>
            </p:extLst>
          </p:nvPr>
        </p:nvGraphicFramePr>
        <p:xfrm>
          <a:off x="65741" y="0"/>
          <a:ext cx="12000753" cy="6858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Picture 2" descr="http://rabbithole2.com/presentation/news/cosmic_news/images/nasa-logo.gif"/>
          <p:cNvPicPr>
            <a:picLocks noChangeAspect="1" noChangeArrowheads="1"/>
          </p:cNvPicPr>
          <p:nvPr/>
        </p:nvPicPr>
        <p:blipFill>
          <a:blip r:embed="rId7" cstate="print">
            <a:extLst>
              <a:ext uri="{BEBA8EAE-BF5A-486C-A8C5-ECC9F3942E4B}">
                <a14:imgProps xmlns:a14="http://schemas.microsoft.com/office/drawing/2010/main">
                  <a14:imgLayer r:embed="rId8">
                    <a14:imgEffect>
                      <a14:saturation sat="33000"/>
                    </a14:imgEffect>
                  </a14:imgLayer>
                </a14:imgProps>
              </a:ext>
              <a:ext uri="{28A0092B-C50C-407E-A947-70E740481C1C}">
                <a14:useLocalDpi xmlns:a14="http://schemas.microsoft.com/office/drawing/2010/main" val="0"/>
              </a:ext>
            </a:extLst>
          </a:blip>
          <a:srcRect/>
          <a:stretch>
            <a:fillRect/>
          </a:stretch>
        </p:blipFill>
        <p:spPr bwMode="auto">
          <a:xfrm>
            <a:off x="1732186" y="45548"/>
            <a:ext cx="1355108" cy="115853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http://www.nereusprogram.org/wp-content/uploads/2016/07/IPCC-logo.jpg">
            <a:hlinkClick r:id="rId9" action="ppaction://hlinksldjump"/>
          </p:cNvPr>
          <p:cNvPicPr>
            <a:picLocks noChangeAspect="1" noChangeArrowheads="1"/>
          </p:cNvPicPr>
          <p:nvPr/>
        </p:nvPicPr>
        <p:blipFill rotWithShape="1">
          <a:blip r:embed="rId10">
            <a:duotone>
              <a:prstClr val="black"/>
              <a:schemeClr val="tx2">
                <a:tint val="45000"/>
                <a:satMod val="400000"/>
              </a:schemeClr>
            </a:duotone>
            <a:extLst>
              <a:ext uri="{BEBA8EAE-BF5A-486C-A8C5-ECC9F3942E4B}">
                <a14:imgProps xmlns:a14="http://schemas.microsoft.com/office/drawing/2010/main">
                  <a14:imgLayer r:embed="rId11">
                    <a14:imgEffect>
                      <a14:backgroundRemoval t="0" b="100000" l="0" r="100000">
                        <a14:foregroundMark x1="43377" y1="41860" x2="43377" y2="19070"/>
                        <a14:foregroundMark x1="67792" y1="31163" x2="68052" y2="17209"/>
                        <a14:foregroundMark x1="3896" y1="34419" x2="3117" y2="15814"/>
                      </a14:backgroundRemoval>
                    </a14:imgEffect>
                  </a14:imgLayer>
                </a14:imgProps>
              </a:ext>
              <a:ext uri="{28A0092B-C50C-407E-A947-70E740481C1C}">
                <a14:useLocalDpi xmlns:a14="http://schemas.microsoft.com/office/drawing/2010/main" val="0"/>
              </a:ext>
            </a:extLst>
          </a:blip>
          <a:srcRect r="13166" b="24302"/>
          <a:stretch/>
        </p:blipFill>
        <p:spPr bwMode="auto">
          <a:xfrm>
            <a:off x="3644462" y="188116"/>
            <a:ext cx="1794081" cy="87339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Image result for noaa logo png">
            <a:hlinkClick r:id="rId9" action="ppaction://hlinksldjump"/>
          </p:cNvPr>
          <p:cNvPicPr>
            <a:picLocks noChangeAspect="1" noChangeArrowheads="1"/>
          </p:cNvPicPr>
          <p:nvPr/>
        </p:nvPicPr>
        <p:blipFill>
          <a:blip r:embed="rId12" cstate="print">
            <a:lum bright="70000" contrast="-70000"/>
            <a:extLst>
              <a:ext uri="{BEBA8EAE-BF5A-486C-A8C5-ECC9F3942E4B}">
                <a14:imgProps xmlns:a14="http://schemas.microsoft.com/office/drawing/2010/main">
                  <a14:imgLayer r:embed="rId13">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6252058" y="75742"/>
            <a:ext cx="1235555" cy="123555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http://www1.ece.uic.edu/~paprotny/EPA%20Logo_black.jpg">
            <a:hlinkClick r:id="rId9" action="ppaction://hlinksldjump"/>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8301128" y="267542"/>
            <a:ext cx="2555859" cy="851953"/>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https://upload.wikimedia.org/wikipedia/commons/thumb/c/c3/Python-logo-notext.svg/1024px-Python-logo-notext.svg.png"/>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4184127" y="5720973"/>
            <a:ext cx="968189" cy="968189"/>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s://upload.wikimedia.org/wikipedia/commons/thumb/1/1b/R_logo.svg/1280px-R_logo.svg.png"/>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5381531" y="5640291"/>
            <a:ext cx="1353335" cy="1048871"/>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http://www.freeiconspng.com/uploads/c--logo-icon-0.png"/>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6964081" y="5516282"/>
            <a:ext cx="1277426" cy="12774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694860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descr="Image result for Beijing climate cent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6076" y="526770"/>
            <a:ext cx="1190625" cy="119062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2076835" y="937416"/>
            <a:ext cx="1249060" cy="369332"/>
          </a:xfrm>
          <a:prstGeom prst="rect">
            <a:avLst/>
          </a:prstGeom>
        </p:spPr>
        <p:txBody>
          <a:bodyPr wrap="none">
            <a:spAutoFit/>
          </a:bodyPr>
          <a:lstStyle/>
          <a:p>
            <a:r>
              <a:rPr lang="en-US" dirty="0"/>
              <a:t>bcc-csm1-1</a:t>
            </a:r>
          </a:p>
        </p:txBody>
      </p:sp>
      <p:sp>
        <p:nvSpPr>
          <p:cNvPr id="5" name="Rectangle 4"/>
          <p:cNvSpPr/>
          <p:nvPr/>
        </p:nvSpPr>
        <p:spPr>
          <a:xfrm>
            <a:off x="2076835" y="2240287"/>
            <a:ext cx="1070486" cy="369332"/>
          </a:xfrm>
          <a:prstGeom prst="rect">
            <a:avLst/>
          </a:prstGeom>
        </p:spPr>
        <p:txBody>
          <a:bodyPr wrap="none">
            <a:spAutoFit/>
          </a:bodyPr>
          <a:lstStyle/>
          <a:p>
            <a:r>
              <a:rPr lang="en-US" dirty="0"/>
              <a:t>CanESM2</a:t>
            </a:r>
          </a:p>
        </p:txBody>
      </p:sp>
      <p:sp>
        <p:nvSpPr>
          <p:cNvPr id="6" name="Rectangle 5"/>
          <p:cNvSpPr/>
          <p:nvPr/>
        </p:nvSpPr>
        <p:spPr>
          <a:xfrm>
            <a:off x="2076835" y="3590970"/>
            <a:ext cx="1302921" cy="369332"/>
          </a:xfrm>
          <a:prstGeom prst="rect">
            <a:avLst/>
          </a:prstGeom>
        </p:spPr>
        <p:txBody>
          <a:bodyPr wrap="none">
            <a:spAutoFit/>
          </a:bodyPr>
          <a:lstStyle/>
          <a:p>
            <a:r>
              <a:rPr lang="en-US" dirty="0"/>
              <a:t>CESM1-BGC</a:t>
            </a:r>
          </a:p>
        </p:txBody>
      </p:sp>
      <p:sp>
        <p:nvSpPr>
          <p:cNvPr id="7" name="Rectangle 6"/>
          <p:cNvSpPr/>
          <p:nvPr/>
        </p:nvSpPr>
        <p:spPr>
          <a:xfrm>
            <a:off x="2076835" y="4941653"/>
            <a:ext cx="1423147" cy="369332"/>
          </a:xfrm>
          <a:prstGeom prst="rect">
            <a:avLst/>
          </a:prstGeom>
        </p:spPr>
        <p:txBody>
          <a:bodyPr wrap="none">
            <a:spAutoFit/>
          </a:bodyPr>
          <a:lstStyle/>
          <a:p>
            <a:r>
              <a:rPr lang="en-US" dirty="0"/>
              <a:t>GFDL-ESM2G</a:t>
            </a:r>
          </a:p>
        </p:txBody>
      </p:sp>
      <p:sp>
        <p:nvSpPr>
          <p:cNvPr id="8" name="Rectangle 7"/>
          <p:cNvSpPr/>
          <p:nvPr/>
        </p:nvSpPr>
        <p:spPr>
          <a:xfrm>
            <a:off x="6056406" y="942670"/>
            <a:ext cx="1419941" cy="369332"/>
          </a:xfrm>
          <a:prstGeom prst="rect">
            <a:avLst/>
          </a:prstGeom>
        </p:spPr>
        <p:txBody>
          <a:bodyPr wrap="none">
            <a:spAutoFit/>
          </a:bodyPr>
          <a:lstStyle/>
          <a:p>
            <a:r>
              <a:rPr lang="en-US" dirty="0"/>
              <a:t>HadGEM2-ES</a:t>
            </a:r>
          </a:p>
        </p:txBody>
      </p:sp>
      <p:sp>
        <p:nvSpPr>
          <p:cNvPr id="9" name="Rectangle 8"/>
          <p:cNvSpPr/>
          <p:nvPr/>
        </p:nvSpPr>
        <p:spPr>
          <a:xfrm>
            <a:off x="6056406" y="1918491"/>
            <a:ext cx="942887" cy="369332"/>
          </a:xfrm>
          <a:prstGeom prst="rect">
            <a:avLst/>
          </a:prstGeom>
        </p:spPr>
        <p:txBody>
          <a:bodyPr wrap="none">
            <a:spAutoFit/>
          </a:bodyPr>
          <a:lstStyle/>
          <a:p>
            <a:r>
              <a:rPr lang="en-US" dirty="0"/>
              <a:t>inmcm4</a:t>
            </a:r>
          </a:p>
        </p:txBody>
      </p:sp>
      <p:sp>
        <p:nvSpPr>
          <p:cNvPr id="10" name="Rectangle 9"/>
          <p:cNvSpPr/>
          <p:nvPr/>
        </p:nvSpPr>
        <p:spPr>
          <a:xfrm>
            <a:off x="6099470" y="2945511"/>
            <a:ext cx="1499128" cy="369332"/>
          </a:xfrm>
          <a:prstGeom prst="rect">
            <a:avLst/>
          </a:prstGeom>
        </p:spPr>
        <p:txBody>
          <a:bodyPr wrap="none">
            <a:spAutoFit/>
          </a:bodyPr>
          <a:lstStyle/>
          <a:p>
            <a:r>
              <a:rPr lang="en-US" dirty="0"/>
              <a:t>IPSL-CM5A-LR</a:t>
            </a:r>
          </a:p>
        </p:txBody>
      </p:sp>
      <p:sp>
        <p:nvSpPr>
          <p:cNvPr id="11" name="Rectangle 10"/>
          <p:cNvSpPr/>
          <p:nvPr/>
        </p:nvSpPr>
        <p:spPr>
          <a:xfrm>
            <a:off x="6099470" y="3748785"/>
            <a:ext cx="1433726" cy="369332"/>
          </a:xfrm>
          <a:prstGeom prst="rect">
            <a:avLst/>
          </a:prstGeom>
        </p:spPr>
        <p:txBody>
          <a:bodyPr wrap="none">
            <a:spAutoFit/>
          </a:bodyPr>
          <a:lstStyle/>
          <a:p>
            <a:r>
              <a:rPr lang="en-US" dirty="0"/>
              <a:t>MIROC-ESM∗</a:t>
            </a:r>
          </a:p>
        </p:txBody>
      </p:sp>
      <p:sp>
        <p:nvSpPr>
          <p:cNvPr id="12" name="Rectangle 11"/>
          <p:cNvSpPr/>
          <p:nvPr/>
        </p:nvSpPr>
        <p:spPr>
          <a:xfrm>
            <a:off x="6098885" y="4523460"/>
            <a:ext cx="1334981" cy="369332"/>
          </a:xfrm>
          <a:prstGeom prst="rect">
            <a:avLst/>
          </a:prstGeom>
        </p:spPr>
        <p:txBody>
          <a:bodyPr wrap="none">
            <a:spAutoFit/>
          </a:bodyPr>
          <a:lstStyle/>
          <a:p>
            <a:r>
              <a:rPr lang="en-US" dirty="0"/>
              <a:t>MPI-ESM-LR</a:t>
            </a:r>
          </a:p>
        </p:txBody>
      </p:sp>
      <p:pic>
        <p:nvPicPr>
          <p:cNvPr id="15364" name="Picture 4" descr="Image result for canadian leaf logo"/>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6075" y="1874833"/>
            <a:ext cx="1190625" cy="1345762"/>
          </a:xfrm>
          <a:prstGeom prst="rect">
            <a:avLst/>
          </a:prstGeom>
          <a:noFill/>
          <a:extLst>
            <a:ext uri="{909E8E84-426E-40DD-AFC4-6F175D3DCCD1}">
              <a14:hiddenFill xmlns:a14="http://schemas.microsoft.com/office/drawing/2010/main">
                <a:solidFill>
                  <a:srgbClr val="FFFFFF"/>
                </a:solidFill>
              </a14:hiddenFill>
            </a:ext>
          </a:extLst>
        </p:spPr>
      </p:pic>
      <p:pic>
        <p:nvPicPr>
          <p:cNvPr id="15366" name="Picture 6" descr="Image result for National Center for Atmospheric Research"/>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6075" y="3566460"/>
            <a:ext cx="1304153" cy="418352"/>
          </a:xfrm>
          <a:prstGeom prst="rect">
            <a:avLst/>
          </a:prstGeom>
          <a:noFill/>
          <a:extLst>
            <a:ext uri="{909E8E84-426E-40DD-AFC4-6F175D3DCCD1}">
              <a14:hiddenFill xmlns:a14="http://schemas.microsoft.com/office/drawing/2010/main">
                <a:solidFill>
                  <a:srgbClr val="FFFFFF"/>
                </a:solidFill>
              </a14:hiddenFill>
            </a:ext>
          </a:extLst>
        </p:spPr>
      </p:pic>
      <p:pic>
        <p:nvPicPr>
          <p:cNvPr id="15368" name="Picture 8" descr="Image result for Geophysical Fluid Dynamics Laboratory"/>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0901" y="4212410"/>
            <a:ext cx="1714500" cy="1714500"/>
          </a:xfrm>
          <a:prstGeom prst="rect">
            <a:avLst/>
          </a:prstGeom>
          <a:noFill/>
          <a:extLst>
            <a:ext uri="{909E8E84-426E-40DD-AFC4-6F175D3DCCD1}">
              <a14:hiddenFill xmlns:a14="http://schemas.microsoft.com/office/drawing/2010/main">
                <a:solidFill>
                  <a:srgbClr val="FFFFFF"/>
                </a:solidFill>
              </a14:hiddenFill>
            </a:ext>
          </a:extLst>
        </p:spPr>
      </p:pic>
      <p:pic>
        <p:nvPicPr>
          <p:cNvPr id="15376" name="Picture 16" descr="http://www.metoffice.gov.uk/webfiles/1485429080275/images/socialbadges/default_card_315.jpg"/>
          <p:cNvPicPr>
            <a:picLocks noChangeAspect="1" noChangeArrowheads="1"/>
          </p:cNvPicPr>
          <p:nvPr/>
        </p:nvPicPr>
        <p:blipFill>
          <a:blip r:embed="rId6" cstate="print">
            <a:extLst>
              <a:ext uri="{BEBA8EAE-BF5A-486C-A8C5-ECC9F3942E4B}">
                <a14:imgProps xmlns:a14="http://schemas.microsoft.com/office/drawing/2010/main">
                  <a14:imgLayer r:embed="rId7">
                    <a14:imgEffect>
                      <a14:backgroundRemoval t="0" b="100000" l="0" r="100000">
                        <a14:foregroundMark x1="16825" y1="74603" x2="17778" y2="70476"/>
                        <a14:foregroundMark x1="30159" y1="75556" x2="33016" y2="75556"/>
                        <a14:foregroundMark x1="39365" y1="71746" x2="39365" y2="75556"/>
                        <a14:foregroundMark x1="47302" y1="74286" x2="47302" y2="72381"/>
                        <a14:foregroundMark x1="59048" y1="71429" x2="59048" y2="73968"/>
                        <a14:foregroundMark x1="72381" y1="76508" x2="72381" y2="74921"/>
                        <a14:foregroundMark x1="79365" y1="75873" x2="81905" y2="75873"/>
                        <a14:foregroundMark x1="51111" y1="47937" x2="54286" y2="46032"/>
                        <a14:foregroundMark x1="31746" y1="30159" x2="36508" y2="26349"/>
                        <a14:foregroundMark x1="43175" y1="38095" x2="47937" y2="34603"/>
                        <a14:backgroundMark x1="59048" y1="51111" x2="61270" y2="49524"/>
                        <a14:backgroundMark x1="33016" y1="73968" x2="33016" y2="73968"/>
                        <a14:backgroundMark x1="81587" y1="74286" x2="81587" y2="74286"/>
                        <a14:backgroundMark x1="38730" y1="33016" x2="38730" y2="33016"/>
                        <a14:backgroundMark x1="44127" y1="44127" x2="46032" y2="42540"/>
                        <a14:backgroundMark x1="61905" y1="26984" x2="64762" y2="27937"/>
                      </a14:backgroundRemoval>
                    </a14:imgEffect>
                  </a14:imgLayer>
                </a14:imgProps>
              </a:ext>
              <a:ext uri="{28A0092B-C50C-407E-A947-70E740481C1C}">
                <a14:useLocalDpi xmlns:a14="http://schemas.microsoft.com/office/drawing/2010/main" val="0"/>
              </a:ext>
            </a:extLst>
          </a:blip>
          <a:srcRect/>
          <a:stretch>
            <a:fillRect/>
          </a:stretch>
        </p:blipFill>
        <p:spPr bwMode="auto">
          <a:xfrm>
            <a:off x="4706133" y="571406"/>
            <a:ext cx="1145989" cy="1145989"/>
          </a:xfrm>
          <a:prstGeom prst="rect">
            <a:avLst/>
          </a:prstGeom>
          <a:noFill/>
          <a:extLst>
            <a:ext uri="{909E8E84-426E-40DD-AFC4-6F175D3DCCD1}">
              <a14:hiddenFill xmlns:a14="http://schemas.microsoft.com/office/drawing/2010/main">
                <a:solidFill>
                  <a:srgbClr val="FFFFFF"/>
                </a:solidFill>
              </a14:hiddenFill>
            </a:ext>
          </a:extLst>
        </p:spPr>
      </p:pic>
      <p:pic>
        <p:nvPicPr>
          <p:cNvPr id="15378" name="Picture 18" descr="Image result for Institute of Numerical Mathematics"/>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893364" y="1717395"/>
            <a:ext cx="771525" cy="771525"/>
          </a:xfrm>
          <a:prstGeom prst="rect">
            <a:avLst/>
          </a:prstGeom>
          <a:noFill/>
          <a:extLst>
            <a:ext uri="{909E8E84-426E-40DD-AFC4-6F175D3DCCD1}">
              <a14:hiddenFill xmlns:a14="http://schemas.microsoft.com/office/drawing/2010/main">
                <a:solidFill>
                  <a:srgbClr val="FFFFFF"/>
                </a:solidFill>
              </a14:hiddenFill>
            </a:ext>
          </a:extLst>
        </p:spPr>
      </p:pic>
      <p:pic>
        <p:nvPicPr>
          <p:cNvPr id="15380" name="Picture 20" descr="https://www.universite-paris-saclay.fr/sites/default/files/styles/logo/public/logo_ipierresimon_laplace.jpg?itok=eoXjhpeM"/>
          <p:cNvPicPr>
            <a:picLocks noChangeAspect="1" noChangeArrowheads="1"/>
          </p:cNvPicPr>
          <p:nvPr/>
        </p:nvPicPr>
        <p:blipFill rotWithShape="1">
          <a:blip r:embed="rId9">
            <a:extLst>
              <a:ext uri="{BEBA8EAE-BF5A-486C-A8C5-ECC9F3942E4B}">
                <a14:imgProps xmlns:a14="http://schemas.microsoft.com/office/drawing/2010/main">
                  <a14:imgLayer r:embed="rId10">
                    <a14:imgEffect>
                      <a14:backgroundRemoval t="0" b="100000" l="0" r="100000">
                        <a14:foregroundMark x1="63333" y1="18571" x2="63000" y2="22143"/>
                        <a14:foregroundMark x1="65333" y1="22143" x2="65333" y2="22143"/>
                        <a14:foregroundMark x1="70000" y1="20714" x2="70000" y2="20714"/>
                        <a14:foregroundMark x1="73667" y1="19286" x2="73667" y2="19286"/>
                        <a14:foregroundMark x1="76667" y1="20000" x2="76667" y2="20000"/>
                        <a14:foregroundMark x1="77000" y1="17143" x2="77000" y2="17143"/>
                        <a14:foregroundMark x1="82333" y1="20000" x2="82333" y2="20000"/>
                        <a14:foregroundMark x1="87333" y1="19286" x2="87333" y2="19286"/>
                        <a14:foregroundMark x1="81333" y1="38571" x2="81333" y2="38571"/>
                        <a14:foregroundMark x1="75000" y1="37857" x2="75000" y2="37857"/>
                        <a14:foregroundMark x1="79333" y1="45714" x2="79333" y2="45714"/>
                        <a14:foregroundMark x1="71000" y1="38571" x2="71000" y2="38571"/>
                        <a14:foregroundMark x1="67667" y1="39286" x2="67667" y2="39286"/>
                        <a14:foregroundMark x1="63333" y1="37857" x2="63333" y2="37857"/>
                        <a14:foregroundMark x1="63000" y1="41429" x2="63000" y2="41429"/>
                        <a14:foregroundMark x1="60667" y1="37857" x2="60667" y2="37857"/>
                        <a14:foregroundMark x1="63667" y1="32143" x2="63667" y2="32143"/>
                        <a14:foregroundMark x1="60333" y1="57143" x2="60333" y2="57143"/>
                        <a14:foregroundMark x1="58000" y1="71429" x2="58000" y2="71429"/>
                        <a14:foregroundMark x1="62000" y1="75000" x2="62000" y2="75000"/>
                        <a14:foregroundMark x1="63667" y1="56429" x2="63667" y2="56429"/>
                        <a14:foregroundMark x1="61000" y1="50000" x2="61000" y2="50000"/>
                        <a14:foregroundMark x1="72333" y1="57143" x2="72333" y2="57143"/>
                        <a14:foregroundMark x1="78667" y1="57143" x2="78667" y2="57143"/>
                        <a14:foregroundMark x1="76000" y1="74286" x2="76000" y2="74286"/>
                        <a14:foregroundMark x1="74000" y1="72143" x2="74000" y2="72143"/>
                        <a14:foregroundMark x1="71667" y1="74286" x2="71667" y2="74286"/>
                        <a14:foregroundMark x1="81333" y1="75000" x2="81333" y2="75000"/>
                        <a14:foregroundMark x1="86333" y1="77143" x2="86333" y2="77143"/>
                        <a14:foregroundMark x1="55667" y1="55000" x2="56667" y2="57857"/>
                        <a14:backgroundMark x1="51667" y1="72857" x2="43333" y2="89286"/>
                        <a14:backgroundMark x1="74667" y1="58571" x2="74667" y2="58571"/>
                        <a14:backgroundMark x1="79667" y1="37857" x2="79667" y2="37857"/>
                        <a14:backgroundMark x1="64667" y1="35000" x2="64333" y2="37143"/>
                        <a14:backgroundMark x1="64000" y1="39286" x2="63667" y2="43571"/>
                        <a14:backgroundMark x1="66667" y1="37857" x2="66667" y2="37857"/>
                        <a14:backgroundMark x1="59333" y1="36429" x2="59333" y2="36429"/>
                        <a14:backgroundMark x1="87667" y1="74286" x2="87667" y2="74286"/>
                        <a14:backgroundMark x1="80667" y1="74286" x2="80667" y2="74286"/>
                        <a14:backgroundMark x1="80667" y1="75714" x2="80667" y2="75714"/>
                        <a14:backgroundMark x1="63000" y1="76429" x2="63000" y2="76429"/>
                      </a14:backgroundRemoval>
                    </a14:imgEffect>
                  </a14:imgLayer>
                </a14:imgProps>
              </a:ext>
              <a:ext uri="{28A0092B-C50C-407E-A947-70E740481C1C}">
                <a14:useLocalDpi xmlns:a14="http://schemas.microsoft.com/office/drawing/2010/main" val="0"/>
              </a:ext>
            </a:extLst>
          </a:blip>
          <a:srcRect l="10957" t="5985" r="47138" b="7309"/>
          <a:stretch/>
        </p:blipFill>
        <p:spPr bwMode="auto">
          <a:xfrm>
            <a:off x="4858733" y="2724261"/>
            <a:ext cx="840786" cy="811831"/>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p:cNvPicPr>
            <a:picLocks noChangeAspect="1"/>
          </p:cNvPicPr>
          <p:nvPr/>
        </p:nvPicPr>
        <p:blipFill>
          <a:blip r:embed="rId11"/>
          <a:stretch>
            <a:fillRect/>
          </a:stretch>
        </p:blipFill>
        <p:spPr>
          <a:xfrm>
            <a:off x="4893364" y="3795544"/>
            <a:ext cx="1030233" cy="329516"/>
          </a:xfrm>
          <a:prstGeom prst="rect">
            <a:avLst/>
          </a:prstGeom>
        </p:spPr>
      </p:pic>
      <p:pic>
        <p:nvPicPr>
          <p:cNvPr id="20" name="Picture 19"/>
          <p:cNvPicPr>
            <a:picLocks noChangeAspect="1"/>
          </p:cNvPicPr>
          <p:nvPr/>
        </p:nvPicPr>
        <p:blipFill>
          <a:blip r:embed="rId12"/>
          <a:stretch>
            <a:fillRect/>
          </a:stretch>
        </p:blipFill>
        <p:spPr>
          <a:xfrm>
            <a:off x="5127679" y="4274353"/>
            <a:ext cx="537210" cy="537210"/>
          </a:xfrm>
          <a:prstGeom prst="rect">
            <a:avLst/>
          </a:prstGeom>
        </p:spPr>
      </p:pic>
    </p:spTree>
    <p:extLst>
      <p:ext uri="{BB962C8B-B14F-4D97-AF65-F5344CB8AC3E}">
        <p14:creationId xmlns:p14="http://schemas.microsoft.com/office/powerpoint/2010/main" val="103244375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2"/>
          <a:stretch>
            <a:fillRect/>
          </a:stretch>
        </p:blipFill>
        <p:spPr>
          <a:xfrm>
            <a:off x="799645" y="97899"/>
            <a:ext cx="9433197" cy="6223387"/>
          </a:xfrm>
          <a:prstGeom prst="rect">
            <a:avLst/>
          </a:prstGeom>
        </p:spPr>
      </p:pic>
    </p:spTree>
    <p:extLst>
      <p:ext uri="{BB962C8B-B14F-4D97-AF65-F5344CB8AC3E}">
        <p14:creationId xmlns:p14="http://schemas.microsoft.com/office/powerpoint/2010/main" val="82572170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962025" y="133350"/>
            <a:ext cx="10267950" cy="6591300"/>
          </a:xfrm>
          <a:prstGeom prst="rect">
            <a:avLst/>
          </a:prstGeom>
        </p:spPr>
      </p:pic>
    </p:spTree>
    <p:extLst>
      <p:ext uri="{BB962C8B-B14F-4D97-AF65-F5344CB8AC3E}">
        <p14:creationId xmlns:p14="http://schemas.microsoft.com/office/powerpoint/2010/main" val="85639446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186794" y="2076789"/>
            <a:ext cx="7850227" cy="2646878"/>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16600" b="1" dirty="0">
                <a:ln/>
                <a:solidFill>
                  <a:schemeClr val="bg1"/>
                </a:solidFill>
                <a:latin typeface="Courier New" panose="02070309020205020404" pitchFamily="49" charset="0"/>
                <a:cs typeface="Courier New" panose="02070309020205020404" pitchFamily="49" charset="0"/>
              </a:rPr>
              <a:t>R C P </a:t>
            </a:r>
          </a:p>
        </p:txBody>
      </p:sp>
    </p:spTree>
    <p:extLst>
      <p:ext uri="{BB962C8B-B14F-4D97-AF65-F5344CB8AC3E}">
        <p14:creationId xmlns:p14="http://schemas.microsoft.com/office/powerpoint/2010/main" val="242702271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186793" y="2076789"/>
            <a:ext cx="7850227" cy="2646878"/>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16600" b="1" dirty="0">
                <a:ln/>
                <a:solidFill>
                  <a:schemeClr val="bg1"/>
                </a:solidFill>
                <a:latin typeface="Courier New" panose="02070309020205020404" pitchFamily="49" charset="0"/>
                <a:cs typeface="Courier New" panose="02070309020205020404" pitchFamily="49" charset="0"/>
              </a:rPr>
              <a:t>R.C.P.</a:t>
            </a:r>
          </a:p>
        </p:txBody>
      </p:sp>
      <p:sp>
        <p:nvSpPr>
          <p:cNvPr id="3" name="TextBox 2"/>
          <p:cNvSpPr txBox="1"/>
          <p:nvPr/>
        </p:nvSpPr>
        <p:spPr>
          <a:xfrm>
            <a:off x="2186793" y="4723667"/>
            <a:ext cx="7850227" cy="523220"/>
          </a:xfrm>
          <a:prstGeom prst="rect">
            <a:avLst/>
          </a:prstGeom>
          <a:noFill/>
        </p:spPr>
        <p:txBody>
          <a:bodyPr wrap="square" rtlCol="0">
            <a:spAutoFit/>
          </a:bodyPr>
          <a:lstStyle/>
          <a:p>
            <a:pPr algn="ctr"/>
            <a:r>
              <a:rPr lang="en-US" sz="2800" dirty="0"/>
              <a:t>(Representative Concentration Pathways)</a:t>
            </a:r>
          </a:p>
        </p:txBody>
      </p:sp>
    </p:spTree>
    <p:extLst>
      <p:ext uri="{BB962C8B-B14F-4D97-AF65-F5344CB8AC3E}">
        <p14:creationId xmlns:p14="http://schemas.microsoft.com/office/powerpoint/2010/main" val="28871280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buNone/>
            </a:pPr>
            <a:r>
              <a:rPr lang="en-US" dirty="0">
                <a:solidFill>
                  <a:schemeClr val="accent1">
                    <a:lumMod val="50000"/>
                  </a:schemeClr>
                </a:solidFill>
              </a:rPr>
              <a:t>Definition for global warming - what is global warming? The question about the definition for global warming or in other words "what is global warming" is relatively easy to answer. We hereby lean at the definitions and explanations given in Wikipedia: </a:t>
            </a:r>
            <a:r>
              <a:rPr lang="en-US" dirty="0"/>
              <a:t>Global warming is the observed and projected increases in the average temperature of Earth's atmosphere and oceans. </a:t>
            </a:r>
            <a:r>
              <a:rPr lang="en-US" dirty="0">
                <a:solidFill>
                  <a:schemeClr val="accent1">
                    <a:lumMod val="50000"/>
                  </a:schemeClr>
                </a:solidFill>
              </a:rPr>
              <a:t>The Earth's average temperature rose about 0.6° Celsius (1.1° Fahrenheit) in the 20th …</a:t>
            </a:r>
          </a:p>
        </p:txBody>
      </p:sp>
      <p:pic>
        <p:nvPicPr>
          <p:cNvPr id="4" name="Picture 2" descr="http://logok.org/wp-content/uploads/2015/02/Wikipedia-logo-wordmark-1024x768.png">
            <a:hlinkClick r:id="rId2" action="ppaction://hlinksldjump"/>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09218" y="149425"/>
            <a:ext cx="2863633" cy="2147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961205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186793" y="2076789"/>
            <a:ext cx="7850227" cy="2646878"/>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16600" b="1" dirty="0">
                <a:ln/>
                <a:solidFill>
                  <a:schemeClr val="bg1"/>
                </a:solidFill>
                <a:latin typeface="Courier New" panose="02070309020205020404" pitchFamily="49" charset="0"/>
                <a:cs typeface="Courier New" panose="02070309020205020404" pitchFamily="49" charset="0"/>
              </a:rPr>
              <a:t>R.C.P.</a:t>
            </a:r>
          </a:p>
        </p:txBody>
      </p:sp>
      <p:sp>
        <p:nvSpPr>
          <p:cNvPr id="3" name="TextBox 2"/>
          <p:cNvSpPr txBox="1"/>
          <p:nvPr/>
        </p:nvSpPr>
        <p:spPr>
          <a:xfrm>
            <a:off x="2186793" y="4723667"/>
            <a:ext cx="7850227" cy="954107"/>
          </a:xfrm>
          <a:prstGeom prst="rect">
            <a:avLst/>
          </a:prstGeom>
          <a:noFill/>
        </p:spPr>
        <p:txBody>
          <a:bodyPr wrap="square" rtlCol="0">
            <a:spAutoFit/>
          </a:bodyPr>
          <a:lstStyle/>
          <a:p>
            <a:pPr algn="ctr"/>
            <a:r>
              <a:rPr lang="en-US" sz="2800" dirty="0"/>
              <a:t>(Representative Concentration Pathways)</a:t>
            </a:r>
          </a:p>
          <a:p>
            <a:pPr algn="ctr"/>
            <a:r>
              <a:rPr lang="en-US" sz="2800" dirty="0"/>
              <a:t>((commonly associated w/ ECP))</a:t>
            </a:r>
          </a:p>
        </p:txBody>
      </p:sp>
    </p:spTree>
    <p:extLst>
      <p:ext uri="{BB962C8B-B14F-4D97-AF65-F5344CB8AC3E}">
        <p14:creationId xmlns:p14="http://schemas.microsoft.com/office/powerpoint/2010/main" val="125865243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186793" y="2076789"/>
            <a:ext cx="7850227" cy="2646878"/>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16600" b="1" dirty="0">
                <a:ln/>
                <a:solidFill>
                  <a:schemeClr val="bg1"/>
                </a:solidFill>
                <a:latin typeface="Courier New" panose="02070309020205020404" pitchFamily="49" charset="0"/>
                <a:cs typeface="Courier New" panose="02070309020205020404" pitchFamily="49" charset="0"/>
              </a:rPr>
              <a:t>R.C.P.</a:t>
            </a:r>
          </a:p>
        </p:txBody>
      </p:sp>
      <p:sp>
        <p:nvSpPr>
          <p:cNvPr id="3" name="TextBox 2"/>
          <p:cNvSpPr txBox="1"/>
          <p:nvPr/>
        </p:nvSpPr>
        <p:spPr>
          <a:xfrm>
            <a:off x="2186793" y="4723667"/>
            <a:ext cx="7850227" cy="1384995"/>
          </a:xfrm>
          <a:prstGeom prst="rect">
            <a:avLst/>
          </a:prstGeom>
          <a:noFill/>
        </p:spPr>
        <p:txBody>
          <a:bodyPr wrap="square" rtlCol="0">
            <a:spAutoFit/>
          </a:bodyPr>
          <a:lstStyle/>
          <a:p>
            <a:pPr algn="ctr"/>
            <a:r>
              <a:rPr lang="en-US" sz="2800" dirty="0"/>
              <a:t>(Representative Concentration Pathways)</a:t>
            </a:r>
          </a:p>
          <a:p>
            <a:pPr algn="ctr"/>
            <a:r>
              <a:rPr lang="en-US" sz="2800" dirty="0"/>
              <a:t>((commonly associated w/ ECP))</a:t>
            </a:r>
          </a:p>
          <a:p>
            <a:pPr algn="ctr"/>
            <a:r>
              <a:rPr lang="en-US" sz="2800" dirty="0"/>
              <a:t>(((Extended Concentration Pathways)))</a:t>
            </a:r>
          </a:p>
        </p:txBody>
      </p:sp>
    </p:spTree>
    <p:extLst>
      <p:ext uri="{BB962C8B-B14F-4D97-AF65-F5344CB8AC3E}">
        <p14:creationId xmlns:p14="http://schemas.microsoft.com/office/powerpoint/2010/main" val="49378298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962025" y="133350"/>
            <a:ext cx="10267950" cy="6591300"/>
          </a:xfrm>
          <a:prstGeom prst="rect">
            <a:avLst/>
          </a:prstGeom>
        </p:spPr>
      </p:pic>
    </p:spTree>
    <p:extLst>
      <p:ext uri="{BB962C8B-B14F-4D97-AF65-F5344CB8AC3E}">
        <p14:creationId xmlns:p14="http://schemas.microsoft.com/office/powerpoint/2010/main" val="212692182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962025" y="133350"/>
            <a:ext cx="10267950" cy="6591300"/>
          </a:xfrm>
          <a:prstGeom prst="rect">
            <a:avLst/>
          </a:prstGeom>
        </p:spPr>
      </p:pic>
      <p:sp>
        <p:nvSpPr>
          <p:cNvPr id="2" name="Rectangle 1"/>
          <p:cNvSpPr/>
          <p:nvPr/>
        </p:nvSpPr>
        <p:spPr>
          <a:xfrm>
            <a:off x="3739012" y="252710"/>
            <a:ext cx="1646926" cy="707886"/>
          </a:xfrm>
          <a:prstGeom prst="rect">
            <a:avLst/>
          </a:prstGeom>
          <a:noFill/>
        </p:spPr>
        <p:txBody>
          <a:bodyPr wrap="none" lIns="91440" tIns="45720" rIns="91440" bIns="45720">
            <a:spAutoFit/>
          </a:bodyPr>
          <a:lstStyle/>
          <a:p>
            <a:pPr algn="ctr"/>
            <a:r>
              <a:rPr lang="en-US" sz="40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RCP2.6</a:t>
            </a:r>
          </a:p>
        </p:txBody>
      </p:sp>
      <p:sp>
        <p:nvSpPr>
          <p:cNvPr id="6" name="Rectangle 5"/>
          <p:cNvSpPr/>
          <p:nvPr/>
        </p:nvSpPr>
        <p:spPr>
          <a:xfrm>
            <a:off x="8006212" y="252710"/>
            <a:ext cx="1646926" cy="707886"/>
          </a:xfrm>
          <a:prstGeom prst="rect">
            <a:avLst/>
          </a:prstGeom>
          <a:noFill/>
        </p:spPr>
        <p:txBody>
          <a:bodyPr wrap="none" lIns="91440" tIns="45720" rIns="91440" bIns="45720">
            <a:spAutoFit/>
          </a:bodyPr>
          <a:lstStyle/>
          <a:p>
            <a:pPr algn="ctr"/>
            <a:r>
              <a:rPr lang="en-US" sz="40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RCP4.5</a:t>
            </a:r>
          </a:p>
        </p:txBody>
      </p:sp>
      <p:sp>
        <p:nvSpPr>
          <p:cNvPr id="7" name="Rectangle 6"/>
          <p:cNvSpPr/>
          <p:nvPr/>
        </p:nvSpPr>
        <p:spPr>
          <a:xfrm>
            <a:off x="3739012" y="3214985"/>
            <a:ext cx="1646926" cy="707886"/>
          </a:xfrm>
          <a:prstGeom prst="rect">
            <a:avLst/>
          </a:prstGeom>
          <a:noFill/>
        </p:spPr>
        <p:txBody>
          <a:bodyPr wrap="none" lIns="91440" tIns="45720" rIns="91440" bIns="45720">
            <a:spAutoFit/>
          </a:bodyPr>
          <a:lstStyle/>
          <a:p>
            <a:pPr algn="ctr"/>
            <a:r>
              <a:rPr lang="en-US" sz="40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RCP6.0</a:t>
            </a:r>
          </a:p>
        </p:txBody>
      </p:sp>
      <p:sp>
        <p:nvSpPr>
          <p:cNvPr id="8" name="Rectangle 7"/>
          <p:cNvSpPr/>
          <p:nvPr/>
        </p:nvSpPr>
        <p:spPr>
          <a:xfrm>
            <a:off x="8006212" y="3214985"/>
            <a:ext cx="1646926" cy="707886"/>
          </a:xfrm>
          <a:prstGeom prst="rect">
            <a:avLst/>
          </a:prstGeom>
          <a:noFill/>
        </p:spPr>
        <p:txBody>
          <a:bodyPr wrap="none" lIns="91440" tIns="45720" rIns="91440" bIns="45720">
            <a:spAutoFit/>
          </a:bodyPr>
          <a:lstStyle/>
          <a:p>
            <a:pPr algn="ctr"/>
            <a:r>
              <a:rPr lang="en-US" sz="40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RCP8.5</a:t>
            </a:r>
          </a:p>
        </p:txBody>
      </p:sp>
    </p:spTree>
    <p:extLst>
      <p:ext uri="{BB962C8B-B14F-4D97-AF65-F5344CB8AC3E}">
        <p14:creationId xmlns:p14="http://schemas.microsoft.com/office/powerpoint/2010/main" val="218713038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stretch>
            <a:fillRect/>
          </a:stretch>
        </p:blipFill>
        <p:spPr>
          <a:xfrm>
            <a:off x="1356172" y="68071"/>
            <a:ext cx="9110738" cy="6619440"/>
          </a:xfrm>
          <a:prstGeom prst="rect">
            <a:avLst/>
          </a:prstGeom>
        </p:spPr>
      </p:pic>
      <p:pic>
        <p:nvPicPr>
          <p:cNvPr id="14" name="Picture 2" descr="http://www.nereusprogram.org/wp-content/uploads/2016/07/IPCC-logo.jpg">
            <a:hlinkClick r:id="rId3" action="ppaction://hlinksldjump"/>
          </p:cNvPr>
          <p:cNvPicPr>
            <a:picLocks noChangeAspect="1" noChangeArrowheads="1"/>
          </p:cNvPicPr>
          <p:nvPr/>
        </p:nvPicPr>
        <p:blipFill rotWithShape="1">
          <a:blip r:embed="rId4">
            <a:duotone>
              <a:prstClr val="black"/>
              <a:schemeClr val="tx2">
                <a:tint val="45000"/>
                <a:satMod val="400000"/>
              </a:schemeClr>
            </a:duotone>
            <a:extLst>
              <a:ext uri="{BEBA8EAE-BF5A-486C-A8C5-ECC9F3942E4B}">
                <a14:imgProps xmlns:a14="http://schemas.microsoft.com/office/drawing/2010/main">
                  <a14:imgLayer r:embed="rId5">
                    <a14:imgEffect>
                      <a14:backgroundRemoval t="0" b="100000" l="0" r="100000">
                        <a14:foregroundMark x1="43377" y1="41860" x2="43377" y2="19070"/>
                        <a14:foregroundMark x1="67792" y1="31163" x2="68052" y2="17209"/>
                        <a14:foregroundMark x1="3896" y1="34419" x2="3117" y2="15814"/>
                      </a14:backgroundRemoval>
                    </a14:imgEffect>
                  </a14:imgLayer>
                </a14:imgProps>
              </a:ext>
              <a:ext uri="{28A0092B-C50C-407E-A947-70E740481C1C}">
                <a14:useLocalDpi xmlns:a14="http://schemas.microsoft.com/office/drawing/2010/main" val="0"/>
              </a:ext>
            </a:extLst>
          </a:blip>
          <a:srcRect r="13166" b="24302"/>
          <a:stretch/>
        </p:blipFill>
        <p:spPr bwMode="auto">
          <a:xfrm>
            <a:off x="10557152" y="126865"/>
            <a:ext cx="1500678" cy="7305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806447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assets.climatecentral.org/images/uploads/gallery/Global_Temp_and_CO2_40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3500" y="747713"/>
            <a:ext cx="9525000" cy="5362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531175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2224827" y="1390551"/>
            <a:ext cx="7192067" cy="4728250"/>
          </a:xfrm>
          <a:prstGeom prst="rect">
            <a:avLst/>
          </a:prstGeom>
        </p:spPr>
      </p:pic>
      <p:pic>
        <p:nvPicPr>
          <p:cNvPr id="7" name="Picture 6" descr="http://www1.ece.uic.edu/~paprotny/EPA%20Logo_black.jpg">
            <a:hlinkClick r:id="rId3" action="ppaction://hlinksldjump"/>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476840" y="286592"/>
            <a:ext cx="2555859" cy="8519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013201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4179667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9" name="Picture 378"/>
          <p:cNvPicPr>
            <a:picLocks noChangeAspect="1"/>
          </p:cNvPicPr>
          <p:nvPr/>
        </p:nvPicPr>
        <p:blipFill>
          <a:blip r:embed="rId2"/>
          <a:stretch>
            <a:fillRect/>
          </a:stretch>
        </p:blipFill>
        <p:spPr>
          <a:xfrm>
            <a:off x="2652712" y="119063"/>
            <a:ext cx="6777038" cy="6777038"/>
          </a:xfrm>
          <a:prstGeom prst="rect">
            <a:avLst/>
          </a:prstGeom>
        </p:spPr>
      </p:pic>
      <p:sp>
        <p:nvSpPr>
          <p:cNvPr id="380" name="Rectangle 379"/>
          <p:cNvSpPr/>
          <p:nvPr/>
        </p:nvSpPr>
        <p:spPr>
          <a:xfrm>
            <a:off x="2791252" y="2967335"/>
            <a:ext cx="6609502" cy="923330"/>
          </a:xfrm>
          <a:prstGeom prst="rect">
            <a:avLst/>
          </a:prstGeom>
          <a:noFill/>
        </p:spPr>
        <p:txBody>
          <a:bodyPr wrap="none" lIns="91440" tIns="45720" rIns="91440" bIns="45720">
            <a:spAutoFit/>
          </a:bodyPr>
          <a:lstStyle/>
          <a:p>
            <a:pPr algn="ctr"/>
            <a:r>
              <a:rPr lang="en-US" sz="5400" b="0" cap="none" spc="0" dirty="0">
                <a:ln w="0"/>
                <a:solidFill>
                  <a:schemeClr val="bg1"/>
                </a:solidFill>
                <a:effectLst>
                  <a:reflection blurRad="6350" stA="53000" endA="300" endPos="35500" dir="5400000" sy="-90000" algn="bl" rotWithShape="0"/>
                </a:effectLst>
              </a:rPr>
              <a:t>0.000001% of 7 Billion</a:t>
            </a:r>
          </a:p>
        </p:txBody>
      </p:sp>
    </p:spTree>
    <p:extLst>
      <p:ext uri="{BB962C8B-B14F-4D97-AF65-F5344CB8AC3E}">
        <p14:creationId xmlns:p14="http://schemas.microsoft.com/office/powerpoint/2010/main" val="375583932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hart 7"/>
          <p:cNvGraphicFramePr/>
          <p:nvPr>
            <p:extLst>
              <p:ext uri="{D42A27DB-BD31-4B8C-83A1-F6EECF244321}">
                <p14:modId xmlns:p14="http://schemas.microsoft.com/office/powerpoint/2010/main" val="748393425"/>
              </p:ext>
            </p:extLst>
          </p:nvPr>
        </p:nvGraphicFramePr>
        <p:xfrm>
          <a:off x="38100" y="195264"/>
          <a:ext cx="6807200" cy="62103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2859071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buNone/>
            </a:pPr>
            <a:r>
              <a:rPr lang="en-US" dirty="0">
                <a:solidFill>
                  <a:schemeClr val="accent1">
                    <a:lumMod val="50000"/>
                  </a:schemeClr>
                </a:solidFill>
              </a:rPr>
              <a:t>Definition for global warming - what is global warming? The question about the definition for global warming or in other words "what is global warming" is relatively easy to answer. We hereby lean at the definitions and explanations given in Wikipedia: </a:t>
            </a:r>
            <a:r>
              <a:rPr lang="en-US" dirty="0"/>
              <a:t>Global warming is the observed and projected </a:t>
            </a:r>
            <a:r>
              <a:rPr lang="en-US" u="sng" dirty="0"/>
              <a:t>increases</a:t>
            </a:r>
            <a:r>
              <a:rPr lang="en-US" dirty="0"/>
              <a:t> in the </a:t>
            </a:r>
            <a:r>
              <a:rPr lang="en-US" u="sng" dirty="0"/>
              <a:t>average temperature</a:t>
            </a:r>
            <a:r>
              <a:rPr lang="en-US" dirty="0"/>
              <a:t> of Earth's </a:t>
            </a:r>
            <a:r>
              <a:rPr lang="en-US" u="sng" dirty="0"/>
              <a:t>atmosphere</a:t>
            </a:r>
            <a:r>
              <a:rPr lang="en-US" dirty="0"/>
              <a:t> and </a:t>
            </a:r>
            <a:r>
              <a:rPr lang="en-US" u="sng" dirty="0"/>
              <a:t>oceans</a:t>
            </a:r>
            <a:r>
              <a:rPr lang="en-US" dirty="0"/>
              <a:t>. </a:t>
            </a:r>
            <a:r>
              <a:rPr lang="en-US" dirty="0">
                <a:solidFill>
                  <a:schemeClr val="accent1">
                    <a:lumMod val="50000"/>
                  </a:schemeClr>
                </a:solidFill>
              </a:rPr>
              <a:t>The Earth's average temperature rose about 0.6° Celsius (1.1° Fahrenheit) in the 20th …</a:t>
            </a:r>
          </a:p>
        </p:txBody>
      </p:sp>
      <p:pic>
        <p:nvPicPr>
          <p:cNvPr id="4" name="Picture 2" descr="http://logok.org/wp-content/uploads/2015/02/Wikipedia-logo-wordmark-1024x768.png">
            <a:hlinkClick r:id="rId2" action="ppaction://hlinksldjump"/>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09218" y="149425"/>
            <a:ext cx="2863633" cy="2147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462199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p:cNvGraphicFramePr/>
          <p:nvPr>
            <p:extLst>
              <p:ext uri="{D42A27DB-BD31-4B8C-83A1-F6EECF244321}">
                <p14:modId xmlns:p14="http://schemas.microsoft.com/office/powerpoint/2010/main" val="4023972936"/>
              </p:ext>
            </p:extLst>
          </p:nvPr>
        </p:nvGraphicFramePr>
        <p:xfrm>
          <a:off x="38100" y="195264"/>
          <a:ext cx="6807200" cy="62103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3" name="Chart 2"/>
          <p:cNvGraphicFramePr/>
          <p:nvPr>
            <p:extLst>
              <p:ext uri="{D42A27DB-BD31-4B8C-83A1-F6EECF244321}">
                <p14:modId xmlns:p14="http://schemas.microsoft.com/office/powerpoint/2010/main" val="1046756528"/>
              </p:ext>
            </p:extLst>
          </p:nvPr>
        </p:nvGraphicFramePr>
        <p:xfrm>
          <a:off x="4886325" y="195264"/>
          <a:ext cx="6807200" cy="62103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88783259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133644" y="2967335"/>
            <a:ext cx="7924734" cy="923330"/>
          </a:xfrm>
          <a:prstGeom prst="rect">
            <a:avLst/>
          </a:prstGeom>
          <a:noFill/>
        </p:spPr>
        <p:txBody>
          <a:bodyPr wrap="none" lIns="91440" tIns="45720" rIns="91440" bIns="45720">
            <a:spAutoFit/>
          </a:bodyPr>
          <a:lstStyle/>
          <a:p>
            <a:pPr algn="ctr"/>
            <a:r>
              <a:rPr lang="en-US" sz="5400" dirty="0">
                <a:ln w="0"/>
                <a:solidFill>
                  <a:schemeClr val="bg1"/>
                </a:solidFill>
                <a:effectLst>
                  <a:reflection blurRad="6350" stA="53000" endA="300" endPos="35500" dir="5400000" sy="-90000" algn="bl" rotWithShape="0"/>
                </a:effectLst>
              </a:rPr>
              <a:t>532,333.37 Metric Tons CO</a:t>
            </a:r>
            <a:r>
              <a:rPr lang="en-US" sz="2400" dirty="0">
                <a:ln w="0"/>
                <a:solidFill>
                  <a:schemeClr val="bg1"/>
                </a:solidFill>
                <a:effectLst>
                  <a:reflection blurRad="6350" stA="53000" endA="300" endPos="35500" dir="5400000" sy="-90000" algn="bl" rotWithShape="0"/>
                </a:effectLst>
              </a:rPr>
              <a:t>2</a:t>
            </a:r>
            <a:endParaRPr lang="en-US" sz="5400" b="0" cap="none" spc="0" dirty="0">
              <a:ln w="0"/>
              <a:solidFill>
                <a:schemeClr val="bg1"/>
              </a:solidFill>
              <a:effectLst>
                <a:reflection blurRad="6350" stA="53000" endA="300" endPos="35500" dir="5400000" sy="-90000" algn="bl" rotWithShape="0"/>
              </a:effectLst>
            </a:endParaRPr>
          </a:p>
        </p:txBody>
      </p:sp>
    </p:spTree>
    <p:extLst>
      <p:ext uri="{BB962C8B-B14F-4D97-AF65-F5344CB8AC3E}">
        <p14:creationId xmlns:p14="http://schemas.microsoft.com/office/powerpoint/2010/main" val="319816558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133644" y="2967335"/>
            <a:ext cx="7924734" cy="923330"/>
          </a:xfrm>
          <a:prstGeom prst="rect">
            <a:avLst/>
          </a:prstGeom>
          <a:noFill/>
        </p:spPr>
        <p:txBody>
          <a:bodyPr wrap="none" lIns="91440" tIns="45720" rIns="91440" bIns="45720">
            <a:spAutoFit/>
          </a:bodyPr>
          <a:lstStyle/>
          <a:p>
            <a:pPr algn="ctr"/>
            <a:r>
              <a:rPr lang="en-US" sz="5400" dirty="0">
                <a:ln w="0"/>
                <a:solidFill>
                  <a:schemeClr val="bg1"/>
                </a:solidFill>
                <a:effectLst>
                  <a:reflection blurRad="6350" stA="53000" endA="300" endPos="35500" dir="5400000" sy="-90000" algn="bl" rotWithShape="0"/>
                </a:effectLst>
              </a:rPr>
              <a:t>532,333.37 Metric Tons CO</a:t>
            </a:r>
            <a:r>
              <a:rPr lang="en-US" sz="2400" dirty="0">
                <a:ln w="0"/>
                <a:solidFill>
                  <a:schemeClr val="bg1"/>
                </a:solidFill>
                <a:effectLst>
                  <a:reflection blurRad="6350" stA="53000" endA="300" endPos="35500" dir="5400000" sy="-90000" algn="bl" rotWithShape="0"/>
                </a:effectLst>
              </a:rPr>
              <a:t>2</a:t>
            </a:r>
            <a:endParaRPr lang="en-US" sz="5400" b="0" cap="none" spc="0" dirty="0">
              <a:ln w="0"/>
              <a:solidFill>
                <a:schemeClr val="bg1"/>
              </a:solidFill>
              <a:effectLst>
                <a:reflection blurRad="6350" stA="53000" endA="300" endPos="35500" dir="5400000" sy="-90000" algn="bl" rotWithShape="0"/>
              </a:effectLst>
            </a:endParaRPr>
          </a:p>
        </p:txBody>
      </p:sp>
      <p:sp>
        <p:nvSpPr>
          <p:cNvPr id="6" name="Rectangle 5"/>
          <p:cNvSpPr/>
          <p:nvPr/>
        </p:nvSpPr>
        <p:spPr>
          <a:xfrm>
            <a:off x="3984398" y="2148185"/>
            <a:ext cx="3575531" cy="923330"/>
          </a:xfrm>
          <a:prstGeom prst="rect">
            <a:avLst/>
          </a:prstGeom>
          <a:noFill/>
        </p:spPr>
        <p:txBody>
          <a:bodyPr wrap="none" lIns="91440" tIns="45720" rIns="91440" bIns="45720">
            <a:spAutoFit/>
          </a:bodyPr>
          <a:lstStyle/>
          <a:p>
            <a:pPr algn="ctr"/>
            <a:r>
              <a:rPr lang="en-US" sz="5400" dirty="0">
                <a:ln w="0"/>
                <a:solidFill>
                  <a:schemeClr val="bg1"/>
                </a:solidFill>
                <a:effectLst>
                  <a:reflection blurRad="6350" stA="53000" endA="300" endPos="35500" dir="5400000" sy="-90000" algn="bl" rotWithShape="0"/>
                </a:effectLst>
              </a:rPr>
              <a:t>(per breath)</a:t>
            </a:r>
            <a:endParaRPr lang="en-US" sz="5400" b="0" cap="none" spc="0" dirty="0">
              <a:ln w="0"/>
              <a:solidFill>
                <a:schemeClr val="bg1"/>
              </a:solidFill>
              <a:effectLst>
                <a:reflection blurRad="6350" stA="53000" endA="300" endPos="35500" dir="5400000" sy="-90000" algn="bl" rotWithShape="0"/>
              </a:effectLst>
            </a:endParaRPr>
          </a:p>
        </p:txBody>
      </p:sp>
    </p:spTree>
    <p:extLst>
      <p:ext uri="{BB962C8B-B14F-4D97-AF65-F5344CB8AC3E}">
        <p14:creationId xmlns:p14="http://schemas.microsoft.com/office/powerpoint/2010/main" val="177082731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133644" y="2967335"/>
            <a:ext cx="7924734" cy="923330"/>
          </a:xfrm>
          <a:prstGeom prst="rect">
            <a:avLst/>
          </a:prstGeom>
          <a:noFill/>
        </p:spPr>
        <p:txBody>
          <a:bodyPr wrap="none" lIns="91440" tIns="45720" rIns="91440" bIns="45720">
            <a:spAutoFit/>
          </a:bodyPr>
          <a:lstStyle/>
          <a:p>
            <a:pPr algn="ctr"/>
            <a:r>
              <a:rPr lang="en-US" sz="5400" dirty="0">
                <a:ln w="0"/>
                <a:solidFill>
                  <a:schemeClr val="accent1">
                    <a:lumMod val="50000"/>
                  </a:schemeClr>
                </a:solidFill>
                <a:effectLst>
                  <a:reflection blurRad="6350" stA="53000" endA="300" endPos="35500" dir="5400000" sy="-90000" algn="bl" rotWithShape="0"/>
                </a:effectLst>
              </a:rPr>
              <a:t>532,333.37 Metric Tons CO</a:t>
            </a:r>
            <a:r>
              <a:rPr lang="en-US" sz="2400" dirty="0">
                <a:ln w="0"/>
                <a:solidFill>
                  <a:schemeClr val="accent1">
                    <a:lumMod val="50000"/>
                  </a:schemeClr>
                </a:solidFill>
                <a:effectLst>
                  <a:reflection blurRad="6350" stA="53000" endA="300" endPos="35500" dir="5400000" sy="-90000" algn="bl" rotWithShape="0"/>
                </a:effectLst>
              </a:rPr>
              <a:t>2</a:t>
            </a:r>
            <a:endParaRPr lang="en-US" sz="5400" b="0" cap="none" spc="0" dirty="0">
              <a:ln w="0"/>
              <a:solidFill>
                <a:schemeClr val="accent1">
                  <a:lumMod val="50000"/>
                </a:schemeClr>
              </a:solidFill>
              <a:effectLst>
                <a:reflection blurRad="6350" stA="53000" endA="300" endPos="35500" dir="5400000" sy="-90000" algn="bl" rotWithShape="0"/>
              </a:effectLst>
            </a:endParaRPr>
          </a:p>
        </p:txBody>
      </p:sp>
      <p:sp>
        <p:nvSpPr>
          <p:cNvPr id="3" name="Rectangle 2"/>
          <p:cNvSpPr/>
          <p:nvPr/>
        </p:nvSpPr>
        <p:spPr>
          <a:xfrm>
            <a:off x="2300451" y="3138785"/>
            <a:ext cx="7572074" cy="923330"/>
          </a:xfrm>
          <a:prstGeom prst="rect">
            <a:avLst/>
          </a:prstGeom>
          <a:noFill/>
        </p:spPr>
        <p:txBody>
          <a:bodyPr wrap="none" lIns="91440" tIns="45720" rIns="91440" bIns="45720">
            <a:spAutoFit/>
          </a:bodyPr>
          <a:lstStyle/>
          <a:p>
            <a:pPr algn="ctr"/>
            <a:r>
              <a:rPr lang="en-US" sz="5400" dirty="0">
                <a:ln w="0"/>
                <a:solidFill>
                  <a:schemeClr val="bg1"/>
                </a:solidFill>
                <a:effectLst>
                  <a:reflection blurRad="6350" stA="53000" endA="300" endPos="35500" dir="5400000" sy="-90000" algn="bl" rotWithShape="0"/>
                </a:effectLst>
              </a:rPr>
              <a:t>9,049,661 Metric Tons CO</a:t>
            </a:r>
            <a:r>
              <a:rPr lang="en-US" sz="2400" dirty="0">
                <a:ln w="0"/>
                <a:solidFill>
                  <a:schemeClr val="bg1"/>
                </a:solidFill>
                <a:effectLst>
                  <a:reflection blurRad="6350" stA="53000" endA="300" endPos="35500" dir="5400000" sy="-90000" algn="bl" rotWithShape="0"/>
                </a:effectLst>
              </a:rPr>
              <a:t>2</a:t>
            </a:r>
            <a:endParaRPr lang="en-US" sz="5400" b="0" cap="none" spc="0" dirty="0">
              <a:ln w="0"/>
              <a:solidFill>
                <a:schemeClr val="bg1"/>
              </a:solidFill>
              <a:effectLst>
                <a:reflection blurRad="6350" stA="53000" endA="300" endPos="35500" dir="5400000" sy="-90000" algn="bl" rotWithShape="0"/>
              </a:effectLst>
            </a:endParaRPr>
          </a:p>
        </p:txBody>
      </p:sp>
      <p:sp>
        <p:nvSpPr>
          <p:cNvPr id="7" name="Rectangle 6"/>
          <p:cNvSpPr/>
          <p:nvPr/>
        </p:nvSpPr>
        <p:spPr>
          <a:xfrm>
            <a:off x="3911430" y="2148185"/>
            <a:ext cx="3721468" cy="923330"/>
          </a:xfrm>
          <a:prstGeom prst="rect">
            <a:avLst/>
          </a:prstGeom>
          <a:noFill/>
        </p:spPr>
        <p:txBody>
          <a:bodyPr wrap="none" lIns="91440" tIns="45720" rIns="91440" bIns="45720">
            <a:spAutoFit/>
          </a:bodyPr>
          <a:lstStyle/>
          <a:p>
            <a:pPr algn="ctr"/>
            <a:r>
              <a:rPr lang="en-US" sz="5400" dirty="0">
                <a:ln w="0"/>
                <a:solidFill>
                  <a:schemeClr val="bg1"/>
                </a:solidFill>
                <a:effectLst>
                  <a:reflection blurRad="6350" stA="53000" endA="300" endPos="35500" dir="5400000" sy="-90000" algn="bl" rotWithShape="0"/>
                </a:effectLst>
              </a:rPr>
              <a:t>(per minute)</a:t>
            </a:r>
            <a:endParaRPr lang="en-US" sz="5400" b="0" cap="none" spc="0" dirty="0">
              <a:ln w="0"/>
              <a:solidFill>
                <a:schemeClr val="bg1"/>
              </a:solidFill>
              <a:effectLst>
                <a:reflection blurRad="6350" stA="53000" endA="300" endPos="35500" dir="5400000" sy="-90000" algn="bl" rotWithShape="0"/>
              </a:effectLst>
            </a:endParaRPr>
          </a:p>
        </p:txBody>
      </p:sp>
    </p:spTree>
    <p:extLst>
      <p:ext uri="{BB962C8B-B14F-4D97-AF65-F5344CB8AC3E}">
        <p14:creationId xmlns:p14="http://schemas.microsoft.com/office/powerpoint/2010/main" val="426127332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133644" y="2967335"/>
            <a:ext cx="7924734" cy="923330"/>
          </a:xfrm>
          <a:prstGeom prst="rect">
            <a:avLst/>
          </a:prstGeom>
          <a:noFill/>
        </p:spPr>
        <p:txBody>
          <a:bodyPr wrap="none" lIns="91440" tIns="45720" rIns="91440" bIns="45720">
            <a:spAutoFit/>
          </a:bodyPr>
          <a:lstStyle/>
          <a:p>
            <a:pPr algn="ctr"/>
            <a:r>
              <a:rPr lang="en-US" sz="5400" dirty="0">
                <a:ln w="0"/>
                <a:solidFill>
                  <a:schemeClr val="accent1">
                    <a:lumMod val="50000"/>
                  </a:schemeClr>
                </a:solidFill>
                <a:effectLst>
                  <a:reflection blurRad="6350" stA="53000" endA="300" endPos="35500" dir="5400000" sy="-90000" algn="bl" rotWithShape="0"/>
                </a:effectLst>
              </a:rPr>
              <a:t>532,333.37 Metric Tons CO</a:t>
            </a:r>
            <a:r>
              <a:rPr lang="en-US" sz="2400" dirty="0">
                <a:ln w="0"/>
                <a:solidFill>
                  <a:schemeClr val="accent1">
                    <a:lumMod val="50000"/>
                  </a:schemeClr>
                </a:solidFill>
                <a:effectLst>
                  <a:reflection blurRad="6350" stA="53000" endA="300" endPos="35500" dir="5400000" sy="-90000" algn="bl" rotWithShape="0"/>
                </a:effectLst>
              </a:rPr>
              <a:t>2</a:t>
            </a:r>
            <a:endParaRPr lang="en-US" sz="5400" b="0" cap="none" spc="0" dirty="0">
              <a:ln w="0"/>
              <a:solidFill>
                <a:schemeClr val="accent1">
                  <a:lumMod val="50000"/>
                </a:schemeClr>
              </a:solidFill>
              <a:effectLst>
                <a:reflection blurRad="6350" stA="53000" endA="300" endPos="35500" dir="5400000" sy="-90000" algn="bl" rotWithShape="0"/>
              </a:effectLst>
            </a:endParaRPr>
          </a:p>
        </p:txBody>
      </p:sp>
      <p:sp>
        <p:nvSpPr>
          <p:cNvPr id="6" name="Rectangle 5"/>
          <p:cNvSpPr/>
          <p:nvPr/>
        </p:nvSpPr>
        <p:spPr>
          <a:xfrm>
            <a:off x="2300451" y="3138785"/>
            <a:ext cx="7572074" cy="923330"/>
          </a:xfrm>
          <a:prstGeom prst="rect">
            <a:avLst/>
          </a:prstGeom>
          <a:noFill/>
        </p:spPr>
        <p:txBody>
          <a:bodyPr wrap="none" lIns="91440" tIns="45720" rIns="91440" bIns="45720">
            <a:spAutoFit/>
          </a:bodyPr>
          <a:lstStyle/>
          <a:p>
            <a:pPr algn="ctr"/>
            <a:r>
              <a:rPr lang="en-US" sz="5400" dirty="0">
                <a:ln w="0"/>
                <a:solidFill>
                  <a:schemeClr val="accent1">
                    <a:lumMod val="50000"/>
                  </a:schemeClr>
                </a:solidFill>
                <a:effectLst>
                  <a:reflection blurRad="6350" stA="53000" endA="300" endPos="35500" dir="5400000" sy="-90000" algn="bl" rotWithShape="0"/>
                </a:effectLst>
              </a:rPr>
              <a:t>9,049,661 Metric Tons CO</a:t>
            </a:r>
            <a:r>
              <a:rPr lang="en-US" sz="2400" dirty="0">
                <a:ln w="0"/>
                <a:solidFill>
                  <a:schemeClr val="accent1">
                    <a:lumMod val="50000"/>
                  </a:schemeClr>
                </a:solidFill>
                <a:effectLst>
                  <a:reflection blurRad="6350" stA="53000" endA="300" endPos="35500" dir="5400000" sy="-90000" algn="bl" rotWithShape="0"/>
                </a:effectLst>
              </a:rPr>
              <a:t>2</a:t>
            </a:r>
            <a:endParaRPr lang="en-US" sz="5400" b="0" cap="none" spc="0" dirty="0">
              <a:ln w="0"/>
              <a:solidFill>
                <a:schemeClr val="accent1">
                  <a:lumMod val="50000"/>
                </a:schemeClr>
              </a:solidFill>
              <a:effectLst>
                <a:reflection blurRad="6350" stA="53000" endA="300" endPos="35500" dir="5400000" sy="-90000" algn="bl" rotWithShape="0"/>
              </a:effectLst>
            </a:endParaRPr>
          </a:p>
        </p:txBody>
      </p:sp>
      <p:sp>
        <p:nvSpPr>
          <p:cNvPr id="8" name="Rectangle 7"/>
          <p:cNvSpPr/>
          <p:nvPr/>
        </p:nvSpPr>
        <p:spPr>
          <a:xfrm>
            <a:off x="2006544" y="3419772"/>
            <a:ext cx="8274189" cy="923330"/>
          </a:xfrm>
          <a:prstGeom prst="rect">
            <a:avLst/>
          </a:prstGeom>
          <a:noFill/>
        </p:spPr>
        <p:txBody>
          <a:bodyPr wrap="none" lIns="91440" tIns="45720" rIns="91440" bIns="45720">
            <a:spAutoFit/>
          </a:bodyPr>
          <a:lstStyle/>
          <a:p>
            <a:pPr algn="ctr"/>
            <a:r>
              <a:rPr lang="en-US" sz="5400" dirty="0">
                <a:ln w="0"/>
                <a:solidFill>
                  <a:schemeClr val="bg1"/>
                </a:solidFill>
                <a:effectLst>
                  <a:reflection blurRad="6350" stA="53000" endA="300" endPos="35500" dir="5400000" sy="-90000" algn="bl" rotWithShape="0"/>
                </a:effectLst>
              </a:rPr>
              <a:t>542,979,660 Metric Tons CO</a:t>
            </a:r>
            <a:r>
              <a:rPr lang="en-US" sz="2400" dirty="0">
                <a:ln w="0"/>
                <a:solidFill>
                  <a:schemeClr val="bg1"/>
                </a:solidFill>
                <a:effectLst>
                  <a:reflection blurRad="6350" stA="53000" endA="300" endPos="35500" dir="5400000" sy="-90000" algn="bl" rotWithShape="0"/>
                </a:effectLst>
              </a:rPr>
              <a:t>2</a:t>
            </a:r>
            <a:endParaRPr lang="en-US" sz="5400" b="0" cap="none" spc="0" dirty="0">
              <a:ln w="0"/>
              <a:solidFill>
                <a:schemeClr val="bg1"/>
              </a:solidFill>
              <a:effectLst>
                <a:reflection blurRad="6350" stA="53000" endA="300" endPos="35500" dir="5400000" sy="-90000" algn="bl" rotWithShape="0"/>
              </a:effectLst>
            </a:endParaRPr>
          </a:p>
        </p:txBody>
      </p:sp>
      <p:sp>
        <p:nvSpPr>
          <p:cNvPr id="9" name="Rectangle 8"/>
          <p:cNvSpPr/>
          <p:nvPr/>
        </p:nvSpPr>
        <p:spPr>
          <a:xfrm>
            <a:off x="4248349" y="2148185"/>
            <a:ext cx="3047630" cy="923330"/>
          </a:xfrm>
          <a:prstGeom prst="rect">
            <a:avLst/>
          </a:prstGeom>
          <a:noFill/>
        </p:spPr>
        <p:txBody>
          <a:bodyPr wrap="none" lIns="91440" tIns="45720" rIns="91440" bIns="45720">
            <a:spAutoFit/>
          </a:bodyPr>
          <a:lstStyle/>
          <a:p>
            <a:pPr algn="ctr"/>
            <a:r>
              <a:rPr lang="en-US" sz="5400" dirty="0">
                <a:ln w="0"/>
                <a:solidFill>
                  <a:schemeClr val="bg1"/>
                </a:solidFill>
                <a:effectLst>
                  <a:reflection blurRad="6350" stA="53000" endA="300" endPos="35500" dir="5400000" sy="-90000" algn="bl" rotWithShape="0"/>
                </a:effectLst>
              </a:rPr>
              <a:t>(per hour)</a:t>
            </a:r>
            <a:endParaRPr lang="en-US" sz="5400" b="0" cap="none" spc="0" dirty="0">
              <a:ln w="0"/>
              <a:solidFill>
                <a:schemeClr val="bg1"/>
              </a:solidFill>
              <a:effectLst>
                <a:reflection blurRad="6350" stA="53000" endA="300" endPos="35500" dir="5400000" sy="-90000" algn="bl" rotWithShape="0"/>
              </a:effectLst>
            </a:endParaRPr>
          </a:p>
        </p:txBody>
      </p:sp>
    </p:spTree>
    <p:extLst>
      <p:ext uri="{BB962C8B-B14F-4D97-AF65-F5344CB8AC3E}">
        <p14:creationId xmlns:p14="http://schemas.microsoft.com/office/powerpoint/2010/main" val="8696222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133644" y="2967335"/>
            <a:ext cx="7924734" cy="923330"/>
          </a:xfrm>
          <a:prstGeom prst="rect">
            <a:avLst/>
          </a:prstGeom>
          <a:noFill/>
        </p:spPr>
        <p:txBody>
          <a:bodyPr wrap="none" lIns="91440" tIns="45720" rIns="91440" bIns="45720">
            <a:spAutoFit/>
          </a:bodyPr>
          <a:lstStyle/>
          <a:p>
            <a:pPr algn="ctr"/>
            <a:r>
              <a:rPr lang="en-US" sz="5400" dirty="0">
                <a:ln w="0"/>
                <a:solidFill>
                  <a:schemeClr val="accent1">
                    <a:lumMod val="50000"/>
                  </a:schemeClr>
                </a:solidFill>
                <a:effectLst>
                  <a:reflection blurRad="6350" stA="53000" endA="300" endPos="35500" dir="5400000" sy="-90000" algn="bl" rotWithShape="0"/>
                </a:effectLst>
              </a:rPr>
              <a:t>532,333.37 Metric Tons CO</a:t>
            </a:r>
            <a:r>
              <a:rPr lang="en-US" sz="2400" dirty="0">
                <a:ln w="0"/>
                <a:solidFill>
                  <a:schemeClr val="accent1">
                    <a:lumMod val="50000"/>
                  </a:schemeClr>
                </a:solidFill>
                <a:effectLst>
                  <a:reflection blurRad="6350" stA="53000" endA="300" endPos="35500" dir="5400000" sy="-90000" algn="bl" rotWithShape="0"/>
                </a:effectLst>
              </a:rPr>
              <a:t>2</a:t>
            </a:r>
            <a:endParaRPr lang="en-US" sz="5400" b="0" cap="none" spc="0" dirty="0">
              <a:ln w="0"/>
              <a:solidFill>
                <a:schemeClr val="accent1">
                  <a:lumMod val="50000"/>
                </a:schemeClr>
              </a:solidFill>
              <a:effectLst>
                <a:reflection blurRad="6350" stA="53000" endA="300" endPos="35500" dir="5400000" sy="-90000" algn="bl" rotWithShape="0"/>
              </a:effectLst>
            </a:endParaRPr>
          </a:p>
        </p:txBody>
      </p:sp>
      <p:sp>
        <p:nvSpPr>
          <p:cNvPr id="6" name="Rectangle 5"/>
          <p:cNvSpPr/>
          <p:nvPr/>
        </p:nvSpPr>
        <p:spPr>
          <a:xfrm>
            <a:off x="2300451" y="3138785"/>
            <a:ext cx="7572074" cy="923330"/>
          </a:xfrm>
          <a:prstGeom prst="rect">
            <a:avLst/>
          </a:prstGeom>
          <a:noFill/>
        </p:spPr>
        <p:txBody>
          <a:bodyPr wrap="none" lIns="91440" tIns="45720" rIns="91440" bIns="45720">
            <a:spAutoFit/>
          </a:bodyPr>
          <a:lstStyle/>
          <a:p>
            <a:pPr algn="ctr"/>
            <a:r>
              <a:rPr lang="en-US" sz="5400" dirty="0">
                <a:ln w="0"/>
                <a:solidFill>
                  <a:schemeClr val="accent1">
                    <a:lumMod val="50000"/>
                  </a:schemeClr>
                </a:solidFill>
                <a:effectLst>
                  <a:reflection blurRad="6350" stA="53000" endA="300" endPos="35500" dir="5400000" sy="-90000" algn="bl" rotWithShape="0"/>
                </a:effectLst>
              </a:rPr>
              <a:t>9,049,661 Metric Tons CO</a:t>
            </a:r>
            <a:r>
              <a:rPr lang="en-US" sz="2400" dirty="0">
                <a:ln w="0"/>
                <a:solidFill>
                  <a:schemeClr val="accent1">
                    <a:lumMod val="50000"/>
                  </a:schemeClr>
                </a:solidFill>
                <a:effectLst>
                  <a:reflection blurRad="6350" stA="53000" endA="300" endPos="35500" dir="5400000" sy="-90000" algn="bl" rotWithShape="0"/>
                </a:effectLst>
              </a:rPr>
              <a:t>2</a:t>
            </a:r>
            <a:endParaRPr lang="en-US" sz="5400" b="0" cap="none" spc="0" dirty="0">
              <a:ln w="0"/>
              <a:solidFill>
                <a:schemeClr val="accent1">
                  <a:lumMod val="50000"/>
                </a:schemeClr>
              </a:solidFill>
              <a:effectLst>
                <a:reflection blurRad="6350" stA="53000" endA="300" endPos="35500" dir="5400000" sy="-90000" algn="bl" rotWithShape="0"/>
              </a:effectLst>
            </a:endParaRPr>
          </a:p>
        </p:txBody>
      </p:sp>
      <p:sp>
        <p:nvSpPr>
          <p:cNvPr id="8" name="Rectangle 7"/>
          <p:cNvSpPr/>
          <p:nvPr/>
        </p:nvSpPr>
        <p:spPr>
          <a:xfrm>
            <a:off x="2006544" y="3419772"/>
            <a:ext cx="8274189" cy="923330"/>
          </a:xfrm>
          <a:prstGeom prst="rect">
            <a:avLst/>
          </a:prstGeom>
          <a:noFill/>
        </p:spPr>
        <p:txBody>
          <a:bodyPr wrap="none" lIns="91440" tIns="45720" rIns="91440" bIns="45720">
            <a:spAutoFit/>
          </a:bodyPr>
          <a:lstStyle/>
          <a:p>
            <a:pPr algn="ctr"/>
            <a:r>
              <a:rPr lang="en-US" sz="5400" dirty="0">
                <a:ln w="0"/>
                <a:solidFill>
                  <a:schemeClr val="accent1">
                    <a:lumMod val="50000"/>
                  </a:schemeClr>
                </a:solidFill>
                <a:effectLst>
                  <a:reflection blurRad="6350" stA="53000" endA="300" endPos="35500" dir="5400000" sy="-90000" algn="bl" rotWithShape="0"/>
                </a:effectLst>
              </a:rPr>
              <a:t>542,979,660 Metric Tons CO</a:t>
            </a:r>
            <a:r>
              <a:rPr lang="en-US" sz="2400" dirty="0">
                <a:ln w="0"/>
                <a:solidFill>
                  <a:schemeClr val="accent1">
                    <a:lumMod val="50000"/>
                  </a:schemeClr>
                </a:solidFill>
                <a:effectLst>
                  <a:reflection blurRad="6350" stA="53000" endA="300" endPos="35500" dir="5400000" sy="-90000" algn="bl" rotWithShape="0"/>
                </a:effectLst>
              </a:rPr>
              <a:t>2</a:t>
            </a:r>
            <a:endParaRPr lang="en-US" sz="5400" b="0" cap="none" spc="0" dirty="0">
              <a:ln w="0"/>
              <a:solidFill>
                <a:schemeClr val="accent1">
                  <a:lumMod val="50000"/>
                </a:schemeClr>
              </a:solidFill>
              <a:effectLst>
                <a:reflection blurRad="6350" stA="53000" endA="300" endPos="35500" dir="5400000" sy="-90000" algn="bl" rotWithShape="0"/>
              </a:effectLst>
            </a:endParaRPr>
          </a:p>
        </p:txBody>
      </p:sp>
      <p:sp>
        <p:nvSpPr>
          <p:cNvPr id="9" name="Rectangle 8"/>
          <p:cNvSpPr/>
          <p:nvPr/>
        </p:nvSpPr>
        <p:spPr>
          <a:xfrm>
            <a:off x="4417466" y="2148185"/>
            <a:ext cx="2709396" cy="923330"/>
          </a:xfrm>
          <a:prstGeom prst="rect">
            <a:avLst/>
          </a:prstGeom>
          <a:noFill/>
        </p:spPr>
        <p:txBody>
          <a:bodyPr wrap="none" lIns="91440" tIns="45720" rIns="91440" bIns="45720">
            <a:spAutoFit/>
          </a:bodyPr>
          <a:lstStyle/>
          <a:p>
            <a:pPr algn="ctr"/>
            <a:r>
              <a:rPr lang="en-US" sz="5400" dirty="0">
                <a:ln w="0"/>
                <a:solidFill>
                  <a:schemeClr val="bg1"/>
                </a:solidFill>
                <a:effectLst>
                  <a:reflection blurRad="6350" stA="53000" endA="300" endPos="35500" dir="5400000" sy="-90000" algn="bl" rotWithShape="0"/>
                </a:effectLst>
              </a:rPr>
              <a:t>(per day)</a:t>
            </a:r>
            <a:endParaRPr lang="en-US" sz="5400" b="0" cap="none" spc="0" dirty="0">
              <a:ln w="0"/>
              <a:solidFill>
                <a:schemeClr val="bg1"/>
              </a:solidFill>
              <a:effectLst>
                <a:reflection blurRad="6350" stA="53000" endA="300" endPos="35500" dir="5400000" sy="-90000" algn="bl" rotWithShape="0"/>
              </a:effectLst>
            </a:endParaRPr>
          </a:p>
        </p:txBody>
      </p:sp>
      <p:sp>
        <p:nvSpPr>
          <p:cNvPr id="10" name="Rectangle 9"/>
          <p:cNvSpPr/>
          <p:nvPr/>
        </p:nvSpPr>
        <p:spPr>
          <a:xfrm>
            <a:off x="1568926" y="3667720"/>
            <a:ext cx="9149428" cy="923330"/>
          </a:xfrm>
          <a:prstGeom prst="rect">
            <a:avLst/>
          </a:prstGeom>
          <a:noFill/>
        </p:spPr>
        <p:txBody>
          <a:bodyPr wrap="none" lIns="91440" tIns="45720" rIns="91440" bIns="45720">
            <a:spAutoFit/>
          </a:bodyPr>
          <a:lstStyle/>
          <a:p>
            <a:pPr algn="ctr"/>
            <a:r>
              <a:rPr lang="en-US" sz="5400" dirty="0">
                <a:ln w="0"/>
                <a:solidFill>
                  <a:schemeClr val="bg1"/>
                </a:solidFill>
                <a:effectLst>
                  <a:reflection blurRad="6350" stA="53000" endA="300" endPos="35500" dir="5400000" sy="-90000" algn="bl" rotWithShape="0"/>
                </a:effectLst>
              </a:rPr>
              <a:t>13,031,511,840 Metric Tons CO</a:t>
            </a:r>
            <a:r>
              <a:rPr lang="en-US" sz="2400" dirty="0">
                <a:ln w="0"/>
                <a:solidFill>
                  <a:schemeClr val="bg1"/>
                </a:solidFill>
                <a:effectLst>
                  <a:reflection blurRad="6350" stA="53000" endA="300" endPos="35500" dir="5400000" sy="-90000" algn="bl" rotWithShape="0"/>
                </a:effectLst>
              </a:rPr>
              <a:t>2</a:t>
            </a:r>
            <a:endParaRPr lang="en-US" sz="5400" b="0" cap="none" spc="0" dirty="0">
              <a:ln w="0"/>
              <a:solidFill>
                <a:schemeClr val="bg1"/>
              </a:solidFill>
              <a:effectLst>
                <a:reflection blurRad="6350" stA="53000" endA="300" endPos="35500" dir="5400000" sy="-90000" algn="bl" rotWithShape="0"/>
              </a:effectLst>
            </a:endParaRPr>
          </a:p>
        </p:txBody>
      </p:sp>
    </p:spTree>
    <p:extLst>
      <p:ext uri="{BB962C8B-B14F-4D97-AF65-F5344CB8AC3E}">
        <p14:creationId xmlns:p14="http://schemas.microsoft.com/office/powerpoint/2010/main" val="405786237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133644" y="2967335"/>
            <a:ext cx="7924734" cy="923330"/>
          </a:xfrm>
          <a:prstGeom prst="rect">
            <a:avLst/>
          </a:prstGeom>
          <a:noFill/>
        </p:spPr>
        <p:txBody>
          <a:bodyPr wrap="none" lIns="91440" tIns="45720" rIns="91440" bIns="45720">
            <a:spAutoFit/>
          </a:bodyPr>
          <a:lstStyle/>
          <a:p>
            <a:pPr algn="ctr"/>
            <a:r>
              <a:rPr lang="en-US" sz="5400" dirty="0">
                <a:ln w="0"/>
                <a:solidFill>
                  <a:schemeClr val="accent1">
                    <a:lumMod val="50000"/>
                  </a:schemeClr>
                </a:solidFill>
                <a:effectLst>
                  <a:reflection blurRad="6350" stA="53000" endA="300" endPos="35500" dir="5400000" sy="-90000" algn="bl" rotWithShape="0"/>
                </a:effectLst>
              </a:rPr>
              <a:t>532,333.37 Metric Tons CO</a:t>
            </a:r>
            <a:r>
              <a:rPr lang="en-US" sz="2400" dirty="0">
                <a:ln w="0"/>
                <a:solidFill>
                  <a:schemeClr val="accent1">
                    <a:lumMod val="50000"/>
                  </a:schemeClr>
                </a:solidFill>
                <a:effectLst>
                  <a:reflection blurRad="6350" stA="53000" endA="300" endPos="35500" dir="5400000" sy="-90000" algn="bl" rotWithShape="0"/>
                </a:effectLst>
              </a:rPr>
              <a:t>2</a:t>
            </a:r>
            <a:endParaRPr lang="en-US" sz="5400" b="0" cap="none" spc="0" dirty="0">
              <a:ln w="0"/>
              <a:solidFill>
                <a:schemeClr val="accent1">
                  <a:lumMod val="50000"/>
                </a:schemeClr>
              </a:solidFill>
              <a:effectLst>
                <a:reflection blurRad="6350" stA="53000" endA="300" endPos="35500" dir="5400000" sy="-90000" algn="bl" rotWithShape="0"/>
              </a:effectLst>
            </a:endParaRPr>
          </a:p>
        </p:txBody>
      </p:sp>
      <p:sp>
        <p:nvSpPr>
          <p:cNvPr id="6" name="Rectangle 5"/>
          <p:cNvSpPr/>
          <p:nvPr/>
        </p:nvSpPr>
        <p:spPr>
          <a:xfrm>
            <a:off x="2300451" y="3138785"/>
            <a:ext cx="7572074" cy="923330"/>
          </a:xfrm>
          <a:prstGeom prst="rect">
            <a:avLst/>
          </a:prstGeom>
          <a:noFill/>
        </p:spPr>
        <p:txBody>
          <a:bodyPr wrap="none" lIns="91440" tIns="45720" rIns="91440" bIns="45720">
            <a:spAutoFit/>
          </a:bodyPr>
          <a:lstStyle/>
          <a:p>
            <a:pPr algn="ctr"/>
            <a:r>
              <a:rPr lang="en-US" sz="5400" dirty="0">
                <a:ln w="0"/>
                <a:solidFill>
                  <a:schemeClr val="accent1">
                    <a:lumMod val="50000"/>
                  </a:schemeClr>
                </a:solidFill>
                <a:effectLst>
                  <a:reflection blurRad="6350" stA="53000" endA="300" endPos="35500" dir="5400000" sy="-90000" algn="bl" rotWithShape="0"/>
                </a:effectLst>
              </a:rPr>
              <a:t>9,049,661 Metric Tons CO</a:t>
            </a:r>
            <a:r>
              <a:rPr lang="en-US" sz="2400" dirty="0">
                <a:ln w="0"/>
                <a:solidFill>
                  <a:schemeClr val="accent1">
                    <a:lumMod val="50000"/>
                  </a:schemeClr>
                </a:solidFill>
                <a:effectLst>
                  <a:reflection blurRad="6350" stA="53000" endA="300" endPos="35500" dir="5400000" sy="-90000" algn="bl" rotWithShape="0"/>
                </a:effectLst>
              </a:rPr>
              <a:t>2</a:t>
            </a:r>
            <a:endParaRPr lang="en-US" sz="5400" b="0" cap="none" spc="0" dirty="0">
              <a:ln w="0"/>
              <a:solidFill>
                <a:schemeClr val="accent1">
                  <a:lumMod val="50000"/>
                </a:schemeClr>
              </a:solidFill>
              <a:effectLst>
                <a:reflection blurRad="6350" stA="53000" endA="300" endPos="35500" dir="5400000" sy="-90000" algn="bl" rotWithShape="0"/>
              </a:effectLst>
            </a:endParaRPr>
          </a:p>
        </p:txBody>
      </p:sp>
      <p:sp>
        <p:nvSpPr>
          <p:cNvPr id="8" name="Rectangle 7"/>
          <p:cNvSpPr/>
          <p:nvPr/>
        </p:nvSpPr>
        <p:spPr>
          <a:xfrm>
            <a:off x="2006544" y="3419772"/>
            <a:ext cx="8274189" cy="923330"/>
          </a:xfrm>
          <a:prstGeom prst="rect">
            <a:avLst/>
          </a:prstGeom>
          <a:noFill/>
        </p:spPr>
        <p:txBody>
          <a:bodyPr wrap="none" lIns="91440" tIns="45720" rIns="91440" bIns="45720">
            <a:spAutoFit/>
          </a:bodyPr>
          <a:lstStyle/>
          <a:p>
            <a:pPr algn="ctr"/>
            <a:r>
              <a:rPr lang="en-US" sz="5400" dirty="0">
                <a:ln w="0"/>
                <a:solidFill>
                  <a:schemeClr val="accent1">
                    <a:lumMod val="50000"/>
                  </a:schemeClr>
                </a:solidFill>
                <a:effectLst>
                  <a:reflection blurRad="6350" stA="53000" endA="300" endPos="35500" dir="5400000" sy="-90000" algn="bl" rotWithShape="0"/>
                </a:effectLst>
              </a:rPr>
              <a:t>542,979,660 Metric Tons CO</a:t>
            </a:r>
            <a:r>
              <a:rPr lang="en-US" sz="2400" dirty="0">
                <a:ln w="0"/>
                <a:solidFill>
                  <a:schemeClr val="accent1">
                    <a:lumMod val="50000"/>
                  </a:schemeClr>
                </a:solidFill>
                <a:effectLst>
                  <a:reflection blurRad="6350" stA="53000" endA="300" endPos="35500" dir="5400000" sy="-90000" algn="bl" rotWithShape="0"/>
                </a:effectLst>
              </a:rPr>
              <a:t>2</a:t>
            </a:r>
            <a:endParaRPr lang="en-US" sz="5400" b="0" cap="none" spc="0" dirty="0">
              <a:ln w="0"/>
              <a:solidFill>
                <a:schemeClr val="accent1">
                  <a:lumMod val="50000"/>
                </a:schemeClr>
              </a:solidFill>
              <a:effectLst>
                <a:reflection blurRad="6350" stA="53000" endA="300" endPos="35500" dir="5400000" sy="-90000" algn="bl" rotWithShape="0"/>
              </a:effectLst>
            </a:endParaRPr>
          </a:p>
        </p:txBody>
      </p:sp>
      <p:sp>
        <p:nvSpPr>
          <p:cNvPr id="9" name="Rectangle 8"/>
          <p:cNvSpPr/>
          <p:nvPr/>
        </p:nvSpPr>
        <p:spPr>
          <a:xfrm>
            <a:off x="4417466" y="2148185"/>
            <a:ext cx="2709396" cy="923330"/>
          </a:xfrm>
          <a:prstGeom prst="rect">
            <a:avLst/>
          </a:prstGeom>
          <a:noFill/>
        </p:spPr>
        <p:txBody>
          <a:bodyPr wrap="none" lIns="91440" tIns="45720" rIns="91440" bIns="45720">
            <a:spAutoFit/>
          </a:bodyPr>
          <a:lstStyle/>
          <a:p>
            <a:pPr algn="ctr"/>
            <a:r>
              <a:rPr lang="en-US" sz="5400" dirty="0">
                <a:ln w="0"/>
                <a:solidFill>
                  <a:schemeClr val="bg1"/>
                </a:solidFill>
                <a:effectLst>
                  <a:reflection blurRad="6350" stA="53000" endA="300" endPos="35500" dir="5400000" sy="-90000" algn="bl" rotWithShape="0"/>
                </a:effectLst>
              </a:rPr>
              <a:t>(per day)</a:t>
            </a:r>
            <a:endParaRPr lang="en-US" sz="5400" b="0" cap="none" spc="0" dirty="0">
              <a:ln w="0"/>
              <a:solidFill>
                <a:schemeClr val="bg1"/>
              </a:solidFill>
              <a:effectLst>
                <a:reflection blurRad="6350" stA="53000" endA="300" endPos="35500" dir="5400000" sy="-90000" algn="bl" rotWithShape="0"/>
              </a:effectLst>
            </a:endParaRPr>
          </a:p>
        </p:txBody>
      </p:sp>
      <p:sp>
        <p:nvSpPr>
          <p:cNvPr id="10" name="Rectangle 9"/>
          <p:cNvSpPr/>
          <p:nvPr/>
        </p:nvSpPr>
        <p:spPr>
          <a:xfrm>
            <a:off x="1396603" y="3667720"/>
            <a:ext cx="9494074" cy="923330"/>
          </a:xfrm>
          <a:prstGeom prst="rect">
            <a:avLst/>
          </a:prstGeom>
          <a:noFill/>
        </p:spPr>
        <p:txBody>
          <a:bodyPr wrap="none" lIns="91440" tIns="45720" rIns="91440" bIns="45720">
            <a:spAutoFit/>
          </a:bodyPr>
          <a:lstStyle/>
          <a:p>
            <a:pPr algn="ctr"/>
            <a:r>
              <a:rPr lang="en-US" sz="5400" dirty="0">
                <a:ln w="0"/>
                <a:solidFill>
                  <a:schemeClr val="bg1"/>
                </a:solidFill>
                <a:effectLst>
                  <a:reflection blurRad="6350" stA="53000" endA="300" endPos="35500" dir="5400000" sy="-90000" algn="bl" rotWithShape="0"/>
                </a:effectLst>
              </a:rPr>
              <a:t>&gt;13,031,511,840 Metric Tons CO</a:t>
            </a:r>
            <a:r>
              <a:rPr lang="en-US" sz="2400" dirty="0">
                <a:ln w="0"/>
                <a:solidFill>
                  <a:schemeClr val="bg1"/>
                </a:solidFill>
                <a:effectLst>
                  <a:reflection blurRad="6350" stA="53000" endA="300" endPos="35500" dir="5400000" sy="-90000" algn="bl" rotWithShape="0"/>
                </a:effectLst>
              </a:rPr>
              <a:t>2</a:t>
            </a:r>
            <a:endParaRPr lang="en-US" sz="5400" b="0" cap="none" spc="0" dirty="0">
              <a:ln w="0"/>
              <a:solidFill>
                <a:schemeClr val="bg1"/>
              </a:solidFill>
              <a:effectLst>
                <a:reflection blurRad="6350" stA="53000" endA="300" endPos="35500" dir="5400000" sy="-90000" algn="bl" rotWithShape="0"/>
              </a:effectLst>
            </a:endParaRPr>
          </a:p>
        </p:txBody>
      </p:sp>
    </p:spTree>
    <p:extLst>
      <p:ext uri="{BB962C8B-B14F-4D97-AF65-F5344CB8AC3E}">
        <p14:creationId xmlns:p14="http://schemas.microsoft.com/office/powerpoint/2010/main" val="135271906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srcRect r="1458"/>
          <a:stretch/>
        </p:blipFill>
        <p:spPr>
          <a:xfrm>
            <a:off x="1356172" y="68071"/>
            <a:ext cx="8977861" cy="6619440"/>
          </a:xfrm>
          <a:prstGeom prst="rect">
            <a:avLst/>
          </a:prstGeom>
        </p:spPr>
      </p:pic>
      <p:pic>
        <p:nvPicPr>
          <p:cNvPr id="14" name="Picture 2" descr="http://www.nereusprogram.org/wp-content/uploads/2016/07/IPCC-logo.jpg">
            <a:hlinkClick r:id="rId3" action="ppaction://hlinksldjump"/>
          </p:cNvPr>
          <p:cNvPicPr>
            <a:picLocks noChangeAspect="1" noChangeArrowheads="1"/>
          </p:cNvPicPr>
          <p:nvPr/>
        </p:nvPicPr>
        <p:blipFill rotWithShape="1">
          <a:blip r:embed="rId4">
            <a:duotone>
              <a:prstClr val="black"/>
              <a:schemeClr val="tx2">
                <a:tint val="45000"/>
                <a:satMod val="400000"/>
              </a:schemeClr>
            </a:duotone>
            <a:extLst>
              <a:ext uri="{BEBA8EAE-BF5A-486C-A8C5-ECC9F3942E4B}">
                <a14:imgProps xmlns:a14="http://schemas.microsoft.com/office/drawing/2010/main">
                  <a14:imgLayer r:embed="rId5">
                    <a14:imgEffect>
                      <a14:backgroundRemoval t="0" b="100000" l="0" r="100000">
                        <a14:foregroundMark x1="43377" y1="41860" x2="43377" y2="19070"/>
                        <a14:foregroundMark x1="67792" y1="31163" x2="68052" y2="17209"/>
                        <a14:foregroundMark x1="3896" y1="34419" x2="3117" y2="15814"/>
                      </a14:backgroundRemoval>
                    </a14:imgEffect>
                  </a14:imgLayer>
                </a14:imgProps>
              </a:ext>
              <a:ext uri="{28A0092B-C50C-407E-A947-70E740481C1C}">
                <a14:useLocalDpi xmlns:a14="http://schemas.microsoft.com/office/drawing/2010/main" val="0"/>
              </a:ext>
            </a:extLst>
          </a:blip>
          <a:srcRect r="13166" b="24302"/>
          <a:stretch/>
        </p:blipFill>
        <p:spPr bwMode="auto">
          <a:xfrm>
            <a:off x="10557152" y="126865"/>
            <a:ext cx="1500678" cy="7305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350679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962025" y="133350"/>
            <a:ext cx="10267950" cy="6591300"/>
          </a:xfrm>
          <a:prstGeom prst="rect">
            <a:avLst/>
          </a:prstGeom>
        </p:spPr>
      </p:pic>
      <p:sp>
        <p:nvSpPr>
          <p:cNvPr id="2" name="Rectangle 1"/>
          <p:cNvSpPr/>
          <p:nvPr/>
        </p:nvSpPr>
        <p:spPr>
          <a:xfrm>
            <a:off x="3739012" y="252710"/>
            <a:ext cx="1646926" cy="707886"/>
          </a:xfrm>
          <a:prstGeom prst="rect">
            <a:avLst/>
          </a:prstGeom>
          <a:noFill/>
        </p:spPr>
        <p:txBody>
          <a:bodyPr wrap="none" lIns="91440" tIns="45720" rIns="91440" bIns="45720">
            <a:spAutoFit/>
          </a:bodyPr>
          <a:lstStyle/>
          <a:p>
            <a:pPr algn="ctr"/>
            <a:r>
              <a:rPr lang="en-US" sz="40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RCP2.6</a:t>
            </a:r>
          </a:p>
        </p:txBody>
      </p:sp>
      <p:sp>
        <p:nvSpPr>
          <p:cNvPr id="6" name="Rectangle 5"/>
          <p:cNvSpPr/>
          <p:nvPr/>
        </p:nvSpPr>
        <p:spPr>
          <a:xfrm>
            <a:off x="8006212" y="252710"/>
            <a:ext cx="1646926" cy="707886"/>
          </a:xfrm>
          <a:prstGeom prst="rect">
            <a:avLst/>
          </a:prstGeom>
          <a:noFill/>
        </p:spPr>
        <p:txBody>
          <a:bodyPr wrap="none" lIns="91440" tIns="45720" rIns="91440" bIns="45720">
            <a:spAutoFit/>
          </a:bodyPr>
          <a:lstStyle/>
          <a:p>
            <a:pPr algn="ctr"/>
            <a:r>
              <a:rPr lang="en-US" sz="40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RCP4.5</a:t>
            </a:r>
          </a:p>
        </p:txBody>
      </p:sp>
      <p:sp>
        <p:nvSpPr>
          <p:cNvPr id="7" name="Rectangle 6"/>
          <p:cNvSpPr/>
          <p:nvPr/>
        </p:nvSpPr>
        <p:spPr>
          <a:xfrm>
            <a:off x="3739012" y="3214985"/>
            <a:ext cx="1646926" cy="707886"/>
          </a:xfrm>
          <a:prstGeom prst="rect">
            <a:avLst/>
          </a:prstGeom>
          <a:noFill/>
        </p:spPr>
        <p:txBody>
          <a:bodyPr wrap="none" lIns="91440" tIns="45720" rIns="91440" bIns="45720">
            <a:spAutoFit/>
          </a:bodyPr>
          <a:lstStyle/>
          <a:p>
            <a:pPr algn="ctr"/>
            <a:r>
              <a:rPr lang="en-US" sz="40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RCP6.0</a:t>
            </a:r>
          </a:p>
        </p:txBody>
      </p:sp>
      <p:sp>
        <p:nvSpPr>
          <p:cNvPr id="8" name="Rectangle 7"/>
          <p:cNvSpPr/>
          <p:nvPr/>
        </p:nvSpPr>
        <p:spPr>
          <a:xfrm>
            <a:off x="8006212" y="3214985"/>
            <a:ext cx="1646926" cy="707886"/>
          </a:xfrm>
          <a:prstGeom prst="rect">
            <a:avLst/>
          </a:prstGeom>
          <a:noFill/>
        </p:spPr>
        <p:txBody>
          <a:bodyPr wrap="none" lIns="91440" tIns="45720" rIns="91440" bIns="45720">
            <a:spAutoFit/>
          </a:bodyPr>
          <a:lstStyle/>
          <a:p>
            <a:pPr algn="ctr"/>
            <a:r>
              <a:rPr lang="en-US" sz="40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RCP8.5</a:t>
            </a:r>
          </a:p>
        </p:txBody>
      </p:sp>
    </p:spTree>
    <p:extLst>
      <p:ext uri="{BB962C8B-B14F-4D97-AF65-F5344CB8AC3E}">
        <p14:creationId xmlns:p14="http://schemas.microsoft.com/office/powerpoint/2010/main" val="423467048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825625"/>
            <a:ext cx="10515600" cy="4351338"/>
          </a:xfrm>
        </p:spPr>
        <p:txBody>
          <a:bodyPr/>
          <a:lstStyle/>
          <a:p>
            <a:pPr marL="0" indent="0">
              <a:buNone/>
            </a:pPr>
            <a:r>
              <a:rPr lang="en-US" dirty="0">
                <a:solidFill>
                  <a:schemeClr val="tx2"/>
                </a:solidFill>
              </a:rPr>
              <a:t>Climate change is any substantial change in Earth’s climate that lasts for an extended period of time. </a:t>
            </a:r>
            <a:r>
              <a:rPr lang="en-US" dirty="0"/>
              <a:t> </a:t>
            </a:r>
            <a:r>
              <a:rPr lang="en-US" dirty="0">
                <a:solidFill>
                  <a:schemeClr val="bg1"/>
                </a:solidFill>
              </a:rPr>
              <a:t>Global warming refers to </a:t>
            </a:r>
            <a:r>
              <a:rPr lang="en-US" dirty="0">
                <a:solidFill>
                  <a:schemeClr val="tx2"/>
                </a:solidFill>
              </a:rPr>
              <a:t>climate change that causes</a:t>
            </a:r>
            <a:r>
              <a:rPr lang="en-US" dirty="0">
                <a:solidFill>
                  <a:schemeClr val="bg1"/>
                </a:solidFill>
              </a:rPr>
              <a:t> </a:t>
            </a:r>
            <a:r>
              <a:rPr lang="en-US" u="sng" dirty="0">
                <a:solidFill>
                  <a:schemeClr val="bg1"/>
                </a:solidFill>
              </a:rPr>
              <a:t>an increase in the average temperature</a:t>
            </a:r>
            <a:r>
              <a:rPr lang="en-US" dirty="0">
                <a:solidFill>
                  <a:schemeClr val="bg1"/>
                </a:solidFill>
              </a:rPr>
              <a:t> of the </a:t>
            </a:r>
            <a:r>
              <a:rPr lang="en-US" u="sng" dirty="0">
                <a:solidFill>
                  <a:schemeClr val="bg1"/>
                </a:solidFill>
              </a:rPr>
              <a:t>lower atmosphere</a:t>
            </a:r>
            <a:r>
              <a:rPr lang="en-US" dirty="0">
                <a:solidFill>
                  <a:schemeClr val="tx2"/>
                </a:solidFill>
              </a:rPr>
              <a:t>.</a:t>
            </a:r>
            <a:r>
              <a:rPr lang="en-US" dirty="0">
                <a:solidFill>
                  <a:schemeClr val="accent1">
                    <a:lumMod val="50000"/>
                  </a:schemeClr>
                </a:solidFill>
              </a:rPr>
              <a:t>  </a:t>
            </a:r>
            <a:r>
              <a:rPr lang="en-US" dirty="0">
                <a:solidFill>
                  <a:schemeClr val="tx2"/>
                </a:solidFill>
              </a:rPr>
              <a:t>Global warming can have many different causes, but it is most commonly associated with human interference, specifically the release of excessive amounts of greenhouse gases.</a:t>
            </a:r>
          </a:p>
        </p:txBody>
      </p:sp>
    </p:spTree>
    <p:extLst>
      <p:ext uri="{BB962C8B-B14F-4D97-AF65-F5344CB8AC3E}">
        <p14:creationId xmlns:p14="http://schemas.microsoft.com/office/powerpoint/2010/main" val="3723485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0" indent="0">
              <a:buNone/>
            </a:pPr>
            <a:r>
              <a:rPr lang="en-US" dirty="0"/>
              <a:t>An increase in the average temperature of the Earth's atmosphere, especially a sustained increase great enough to cause changes in the global climate. The Earth has experienced numerous episodes of global warming through its history, and currently appears to be undergoing such warming. The present warming is generally attributed to an increase in the greenhouse effect, brought about by increased levels of greenhouse gases, largely due to the effects of human industry and agriculture. Expected long-term effects of current global warming are rising sea levels, flooding, melting of polar ice caps and glaciers, fluctuations in temperature and precipitation, more frequent and stronger El </a:t>
            </a:r>
            <a:r>
              <a:rPr lang="en-US" dirty="0" err="1"/>
              <a:t>Niños</a:t>
            </a:r>
            <a:r>
              <a:rPr lang="en-US" dirty="0"/>
              <a:t> and La </a:t>
            </a:r>
            <a:r>
              <a:rPr lang="en-US" dirty="0" err="1"/>
              <a:t>Niñas</a:t>
            </a:r>
            <a:r>
              <a:rPr lang="en-US" dirty="0"/>
              <a:t>, drought, heat waves, and forest fires.</a:t>
            </a:r>
            <a:endParaRPr lang="en-US" dirty="0">
              <a:solidFill>
                <a:schemeClr val="accent1">
                  <a:lumMod val="50000"/>
                </a:schemeClr>
              </a:solidFill>
            </a:endParaRPr>
          </a:p>
        </p:txBody>
      </p:sp>
      <p:pic>
        <p:nvPicPr>
          <p:cNvPr id="7" name="Picture 2" descr="https://applemagazine.com/wp-content/uploads/2013/01/wpid-Photo-Jan-22-2013-717-AM.jpg">
            <a:hlinkClick r:id="rId2" action="ppaction://hlinksldjump"/>
          </p:cNvPr>
          <p:cNvPicPr>
            <a:picLocks noChangeAspect="1" noChangeArrowheads="1"/>
          </p:cNvPicPr>
          <p:nvPr/>
        </p:nvPicPr>
        <p:blipFill>
          <a:blip r:embed="rId3" cstate="print">
            <a:lum bright="70000" contrast="-70000"/>
            <a:extLst>
              <a:ext uri="{BEBA8EAE-BF5A-486C-A8C5-ECC9F3942E4B}">
                <a14:imgProps xmlns:a14="http://schemas.microsoft.com/office/drawing/2010/main">
                  <a14:imgLayer r:embed="rId4">
                    <a14:imgEffect>
                      <a14:backgroundRemoval t="0" b="100000" l="0" r="100000">
                        <a14:foregroundMark x1="23145" y1="47788" x2="22900" y2="66593"/>
                        <a14:foregroundMark x1="30518" y1="66593" x2="30518" y2="66593"/>
                        <a14:foregroundMark x1="31543" y1="43584" x2="31543" y2="43584"/>
                        <a14:foregroundMark x1="33545" y1="62168" x2="33545" y2="62168"/>
                        <a14:foregroundMark x1="39893" y1="57965" x2="39893" y2="57965"/>
                        <a14:foregroundMark x1="44482" y1="57522" x2="44482" y2="57522"/>
                        <a14:foregroundMark x1="44971" y1="41372" x2="44971" y2="41372"/>
                        <a14:foregroundMark x1="47363" y1="65044" x2="47363" y2="65044"/>
                        <a14:foregroundMark x1="54736" y1="56858" x2="54736" y2="56858"/>
                        <a14:foregroundMark x1="62598" y1="53540" x2="62598" y2="53540"/>
                        <a14:foregroundMark x1="68311" y1="55752" x2="68311" y2="55752"/>
                        <a14:foregroundMark x1="72754" y1="69027" x2="72754" y2="69027"/>
                        <a14:foregroundMark x1="78076" y1="75885" x2="78076" y2="75885"/>
                        <a14:foregroundMark x1="81006" y1="62168" x2="81006" y2="62168"/>
                        <a14:foregroundMark x1="85693" y1="59735" x2="85693" y2="59735"/>
                        <a14:foregroundMark x1="92529" y1="59292" x2="92529" y2="59292"/>
                        <a14:backgroundMark x1="61963" y1="70133" x2="61963" y2="70133"/>
                      </a14:backgroundRemoval>
                    </a14:imgEffect>
                  </a14:imgLayer>
                </a14:imgProps>
              </a:ext>
              <a:ext uri="{28A0092B-C50C-407E-A947-70E740481C1C}">
                <a14:useLocalDpi xmlns:a14="http://schemas.microsoft.com/office/drawing/2010/main" val="0"/>
              </a:ext>
            </a:extLst>
          </a:blip>
          <a:srcRect/>
          <a:stretch>
            <a:fillRect/>
          </a:stretch>
        </p:blipFill>
        <p:spPr bwMode="auto">
          <a:xfrm>
            <a:off x="936334" y="990231"/>
            <a:ext cx="2440255" cy="5385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845762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825625"/>
            <a:ext cx="10515600" cy="4351338"/>
          </a:xfrm>
        </p:spPr>
        <p:txBody>
          <a:bodyPr/>
          <a:lstStyle/>
          <a:p>
            <a:pPr marL="0" indent="0">
              <a:buNone/>
            </a:pPr>
            <a:r>
              <a:rPr lang="en-US" dirty="0">
                <a:solidFill>
                  <a:schemeClr val="tx2"/>
                </a:solidFill>
              </a:rPr>
              <a:t>Climate change is any substantial change in Earth’s climate that lasts for an extended period of time. </a:t>
            </a:r>
            <a:r>
              <a:rPr lang="en-US" dirty="0"/>
              <a:t> </a:t>
            </a:r>
            <a:r>
              <a:rPr lang="en-US" dirty="0">
                <a:solidFill>
                  <a:schemeClr val="bg1"/>
                </a:solidFill>
              </a:rPr>
              <a:t>Global warming refers to </a:t>
            </a:r>
            <a:r>
              <a:rPr lang="en-US" dirty="0">
                <a:solidFill>
                  <a:schemeClr val="tx2"/>
                </a:solidFill>
              </a:rPr>
              <a:t>climate change that causes</a:t>
            </a:r>
            <a:r>
              <a:rPr lang="en-US" dirty="0">
                <a:solidFill>
                  <a:schemeClr val="bg1"/>
                </a:solidFill>
              </a:rPr>
              <a:t> </a:t>
            </a:r>
            <a:r>
              <a:rPr lang="en-US" u="sng" dirty="0">
                <a:solidFill>
                  <a:schemeClr val="bg1"/>
                </a:solidFill>
              </a:rPr>
              <a:t>an increase in the average temperature</a:t>
            </a:r>
            <a:r>
              <a:rPr lang="en-US" dirty="0">
                <a:solidFill>
                  <a:schemeClr val="bg1"/>
                </a:solidFill>
              </a:rPr>
              <a:t> of the </a:t>
            </a:r>
            <a:r>
              <a:rPr lang="en-US" u="sng" dirty="0">
                <a:solidFill>
                  <a:schemeClr val="bg1"/>
                </a:solidFill>
              </a:rPr>
              <a:t>lower atmosphere</a:t>
            </a:r>
            <a:r>
              <a:rPr lang="en-US" dirty="0">
                <a:solidFill>
                  <a:schemeClr val="tx2"/>
                </a:solidFill>
              </a:rPr>
              <a:t>.</a:t>
            </a:r>
            <a:r>
              <a:rPr lang="en-US" dirty="0">
                <a:solidFill>
                  <a:schemeClr val="accent1">
                    <a:lumMod val="50000"/>
                  </a:schemeClr>
                </a:solidFill>
              </a:rPr>
              <a:t>  </a:t>
            </a:r>
            <a:r>
              <a:rPr lang="en-US" dirty="0">
                <a:solidFill>
                  <a:schemeClr val="tx2"/>
                </a:solidFill>
              </a:rPr>
              <a:t>Global warming can have many different causes, but it is most commonly associated with human interference, specifically the release of excessive amounts of greenhouse gases.</a:t>
            </a:r>
          </a:p>
        </p:txBody>
      </p:sp>
      <p:sp>
        <p:nvSpPr>
          <p:cNvPr id="2" name="TextBox 1"/>
          <p:cNvSpPr txBox="1"/>
          <p:nvPr/>
        </p:nvSpPr>
        <p:spPr>
          <a:xfrm>
            <a:off x="2511252" y="2156987"/>
            <a:ext cx="2685214"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Calibri" panose="020F0502020204030204"/>
                <a:ea typeface="+mn-ea"/>
                <a:cs typeface="+mn-cs"/>
              </a:rPr>
              <a:t>“Human Caused”</a:t>
            </a:r>
          </a:p>
        </p:txBody>
      </p:sp>
      <p:sp>
        <p:nvSpPr>
          <p:cNvPr id="4" name="TextBox 3"/>
          <p:cNvSpPr txBox="1"/>
          <p:nvPr/>
        </p:nvSpPr>
        <p:spPr>
          <a:xfrm>
            <a:off x="2663654" y="2966968"/>
            <a:ext cx="3879881"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Calibri" panose="020F0502020204030204"/>
                <a:ea typeface="+mn-ea"/>
                <a:cs typeface="+mn-cs"/>
              </a:rPr>
              <a:t>due to human activities.</a:t>
            </a:r>
          </a:p>
        </p:txBody>
      </p:sp>
    </p:spTree>
    <p:extLst>
      <p:ext uri="{BB962C8B-B14F-4D97-AF65-F5344CB8AC3E}">
        <p14:creationId xmlns:p14="http://schemas.microsoft.com/office/powerpoint/2010/main" val="164734066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2" descr="Image result for world health organization"/>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0" b="100000" l="0" r="100000">
                        <a14:foregroundMark x1="10090" y1="38662" x2="8691" y2="40752"/>
                        <a14:foregroundMark x1="10689" y1="46604" x2="9890" y2="49530"/>
                        <a14:foregroundMark x1="8092" y1="26750" x2="8092" y2="30617"/>
                        <a14:foregroundMark x1="17682" y1="18600" x2="20579" y2="16196"/>
                        <a14:foregroundMark x1="50150" y1="14838" x2="50649" y2="21839"/>
                        <a14:foregroundMark x1="59041" y1="16719" x2="62038" y2="21630"/>
                        <a14:foregroundMark x1="57742" y1="13062" x2="57742" y2="13062"/>
                        <a14:foregroundMark x1="67732" y1="18913" x2="67732" y2="18913"/>
                        <a14:foregroundMark x1="50350" y1="47440" x2="50549" y2="51202"/>
                        <a14:foregroundMark x1="55145" y1="50157" x2="57143" y2="52560"/>
                        <a14:foregroundMark x1="46753" y1="41484" x2="46753" y2="41484"/>
                        <a14:foregroundMark x1="49950" y1="65622" x2="50150" y2="68861"/>
                        <a14:foregroundMark x1="82018" y1="16092" x2="84316" y2="17241"/>
                        <a14:foregroundMark x1="91109" y1="25496" x2="91409" y2="28109"/>
                        <a14:foregroundMark x1="95904" y1="33438" x2="95904" y2="37513"/>
                        <a14:foregroundMark x1="97702" y1="49634" x2="96304" y2="52665"/>
                        <a14:foregroundMark x1="96204" y1="61233" x2="94505" y2="63845"/>
                        <a14:foregroundMark x1="92607" y1="73459" x2="89910" y2="75444"/>
                        <a14:foregroundMark x1="73427" y1="81296" x2="72527" y2="83699"/>
                        <a14:foregroundMark x1="63437" y1="92268" x2="59341" y2="92163"/>
                        <a14:foregroundMark x1="38761" y1="91118" x2="34765" y2="90805"/>
                        <a14:foregroundMark x1="55245" y1="95402" x2="57343" y2="96865"/>
                        <a14:foregroundMark x1="24975" y1="80042" x2="26673" y2="82550"/>
                        <a14:foregroundMark x1="18082" y1="72518" x2="18781" y2="75549"/>
                        <a14:foregroundMark x1="12088" y1="62069" x2="12088" y2="66353"/>
                        <a14:foregroundMark x1="34166" y1="50261" x2="34166" y2="50261"/>
                        <a14:foregroundMark x1="34366" y1="53083" x2="34366" y2="53083"/>
                        <a14:foregroundMark x1="18482" y1="58725" x2="18482" y2="58725"/>
                        <a14:foregroundMark x1="46354" y1="67085" x2="46354" y2="67294"/>
                        <a14:foregroundMark x1="53147" y1="54336" x2="53147" y2="54336"/>
                        <a14:foregroundMark x1="47253" y1="52142" x2="47253" y2="52142"/>
                        <a14:foregroundMark x1="47453" y1="56217" x2="47453" y2="56217"/>
                        <a14:foregroundMark x1="45255" y1="24033" x2="42458" y2="24765"/>
                        <a14:foregroundMark x1="41658" y1="25183" x2="38561" y2="26959"/>
                        <a14:backgroundMark x1="35465" y1="27900" x2="43856" y2="22675"/>
                        <a14:backgroundMark x1="39960" y1="20794" x2="39960" y2="20794"/>
                        <a14:backgroundMark x1="30270" y1="48903" x2="30270" y2="48903"/>
                        <a14:backgroundMark x1="59940" y1="38662" x2="59940" y2="38662"/>
                        <a14:backgroundMark x1="62637" y1="56635" x2="62637" y2="56635"/>
                        <a14:backgroundMark x1="61139" y1="60711" x2="61139" y2="60711"/>
                        <a14:backgroundMark x1="99600" y1="37409" x2="99900" y2="38140"/>
                        <a14:backgroundMark x1="99800" y1="40334" x2="99900" y2="40648"/>
                        <a14:backgroundMark x1="61938" y1="60502" x2="61938" y2="60502"/>
                        <a14:backgroundMark x1="59940" y1="39916" x2="59940" y2="39916"/>
                        <a14:backgroundMark x1="99900" y1="44932" x2="99900" y2="44932"/>
                        <a14:backgroundMark x1="99900" y1="42529" x2="99900" y2="42529"/>
                        <a14:backgroundMark x1="99900" y1="43574" x2="99900" y2="43574"/>
                      </a14:backgroundRemoval>
                    </a14:imgEffect>
                    <a14:imgEffect>
                      <a14:saturation sat="0"/>
                    </a14:imgEffect>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1676400" y="2247900"/>
            <a:ext cx="4403985" cy="421005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2870200" y="401935"/>
            <a:ext cx="9131300" cy="3539430"/>
          </a:xfrm>
          <a:prstGeom prst="rect">
            <a:avLst/>
          </a:prstGeom>
        </p:spPr>
        <p:txBody>
          <a:bodyPr wrap="square">
            <a:spAutoFit/>
          </a:bodyPr>
          <a:lstStyle/>
          <a:p>
            <a:r>
              <a:rPr lang="en-US" sz="2800" dirty="0"/>
              <a:t>“This modelling method has been used particularly for malaria and dengue fever. The malaria modelling shows that small temperature increases can greatly affect transmission potential. Globally, temperature increases of 2-3ºC would increase the number of people who, in climatic terms, are at risk of malaria by around 3- 5%, i.e. several hundred million. Further, the seasonal duration of malaria would increase in many currently endemic areas.”</a:t>
            </a:r>
          </a:p>
        </p:txBody>
      </p:sp>
    </p:spTree>
    <p:extLst>
      <p:ext uri="{BB962C8B-B14F-4D97-AF65-F5344CB8AC3E}">
        <p14:creationId xmlns:p14="http://schemas.microsoft.com/office/powerpoint/2010/main" val="77210819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2" descr="Image result for world health organization"/>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0" b="100000" l="0" r="100000">
                        <a14:foregroundMark x1="10090" y1="38662" x2="8691" y2="40752"/>
                        <a14:foregroundMark x1="10689" y1="46604" x2="9890" y2="49530"/>
                        <a14:foregroundMark x1="8092" y1="26750" x2="8092" y2="30617"/>
                        <a14:foregroundMark x1="17682" y1="18600" x2="20579" y2="16196"/>
                        <a14:foregroundMark x1="50150" y1="14838" x2="50649" y2="21839"/>
                        <a14:foregroundMark x1="59041" y1="16719" x2="62038" y2="21630"/>
                        <a14:foregroundMark x1="57742" y1="13062" x2="57742" y2="13062"/>
                        <a14:foregroundMark x1="67732" y1="18913" x2="67732" y2="18913"/>
                        <a14:foregroundMark x1="50350" y1="47440" x2="50549" y2="51202"/>
                        <a14:foregroundMark x1="55145" y1="50157" x2="57143" y2="52560"/>
                        <a14:foregroundMark x1="46753" y1="41484" x2="46753" y2="41484"/>
                        <a14:foregroundMark x1="49950" y1="65622" x2="50150" y2="68861"/>
                        <a14:foregroundMark x1="82018" y1="16092" x2="84316" y2="17241"/>
                        <a14:foregroundMark x1="91109" y1="25496" x2="91409" y2="28109"/>
                        <a14:foregroundMark x1="95904" y1="33438" x2="95904" y2="37513"/>
                        <a14:foregroundMark x1="97702" y1="49634" x2="96304" y2="52665"/>
                        <a14:foregroundMark x1="96204" y1="61233" x2="94505" y2="63845"/>
                        <a14:foregroundMark x1="92607" y1="73459" x2="89910" y2="75444"/>
                        <a14:foregroundMark x1="73427" y1="81296" x2="72527" y2="83699"/>
                        <a14:foregroundMark x1="63437" y1="92268" x2="59341" y2="92163"/>
                        <a14:foregroundMark x1="38761" y1="91118" x2="34765" y2="90805"/>
                        <a14:foregroundMark x1="55245" y1="95402" x2="57343" y2="96865"/>
                        <a14:foregroundMark x1="24975" y1="80042" x2="26673" y2="82550"/>
                        <a14:foregroundMark x1="18082" y1="72518" x2="18781" y2="75549"/>
                        <a14:foregroundMark x1="12088" y1="62069" x2="12088" y2="66353"/>
                        <a14:foregroundMark x1="34166" y1="50261" x2="34166" y2="50261"/>
                        <a14:foregroundMark x1="34366" y1="53083" x2="34366" y2="53083"/>
                        <a14:foregroundMark x1="18482" y1="58725" x2="18482" y2="58725"/>
                        <a14:foregroundMark x1="46354" y1="67085" x2="46354" y2="67294"/>
                        <a14:foregroundMark x1="53147" y1="54336" x2="53147" y2="54336"/>
                        <a14:foregroundMark x1="47253" y1="52142" x2="47253" y2="52142"/>
                        <a14:foregroundMark x1="47453" y1="56217" x2="47453" y2="56217"/>
                        <a14:foregroundMark x1="45255" y1="24033" x2="42458" y2="24765"/>
                        <a14:foregroundMark x1="41658" y1="25183" x2="38561" y2="26959"/>
                        <a14:backgroundMark x1="35465" y1="27900" x2="43856" y2="22675"/>
                        <a14:backgroundMark x1="39960" y1="20794" x2="39960" y2="20794"/>
                        <a14:backgroundMark x1="30270" y1="48903" x2="30270" y2="48903"/>
                        <a14:backgroundMark x1="59940" y1="38662" x2="59940" y2="38662"/>
                        <a14:backgroundMark x1="62637" y1="56635" x2="62637" y2="56635"/>
                        <a14:backgroundMark x1="61139" y1="60711" x2="61139" y2="60711"/>
                        <a14:backgroundMark x1="99600" y1="37409" x2="99900" y2="38140"/>
                        <a14:backgroundMark x1="99800" y1="40334" x2="99900" y2="40648"/>
                        <a14:backgroundMark x1="61938" y1="60502" x2="61938" y2="60502"/>
                        <a14:backgroundMark x1="59940" y1="39916" x2="59940" y2="39916"/>
                        <a14:backgroundMark x1="99900" y1="44932" x2="99900" y2="44932"/>
                        <a14:backgroundMark x1="99900" y1="42529" x2="99900" y2="42529"/>
                        <a14:backgroundMark x1="99900" y1="43574" x2="99900" y2="43574"/>
                      </a14:backgroundRemoval>
                    </a14:imgEffect>
                    <a14:imgEffect>
                      <a14:saturation sat="0"/>
                    </a14:imgEffect>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1676400" y="2247900"/>
            <a:ext cx="4403985" cy="421005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2870200" y="401935"/>
            <a:ext cx="9131300" cy="3539430"/>
          </a:xfrm>
          <a:prstGeom prst="rect">
            <a:avLst/>
          </a:prstGeom>
        </p:spPr>
        <p:txBody>
          <a:bodyPr wrap="square">
            <a:spAutoFit/>
          </a:bodyPr>
          <a:lstStyle/>
          <a:p>
            <a:r>
              <a:rPr lang="en-US" sz="2800" dirty="0">
                <a:solidFill>
                  <a:schemeClr val="accent1">
                    <a:lumMod val="50000"/>
                  </a:schemeClr>
                </a:solidFill>
              </a:rPr>
              <a:t>“This modelling method has been used particularly for malaria and dengue fever. The malaria modelling shows that small temperature increases can greatly affect transmission potential. </a:t>
            </a:r>
            <a:r>
              <a:rPr lang="en-US" sz="2800" dirty="0"/>
              <a:t>Globally, temperature increases of 2-3ºC would increase the number of people who, in climatic terms, are at risk of malaria by around 3- 5%, </a:t>
            </a:r>
            <a:r>
              <a:rPr lang="en-US" sz="2800" dirty="0">
                <a:solidFill>
                  <a:schemeClr val="accent1">
                    <a:lumMod val="50000"/>
                  </a:schemeClr>
                </a:solidFill>
              </a:rPr>
              <a:t>i.e. several hundred million. Further, the seasonal duration of malaria would increase in many currently endemic areas.”</a:t>
            </a:r>
          </a:p>
        </p:txBody>
      </p:sp>
    </p:spTree>
    <p:extLst>
      <p:ext uri="{BB962C8B-B14F-4D97-AF65-F5344CB8AC3E}">
        <p14:creationId xmlns:p14="http://schemas.microsoft.com/office/powerpoint/2010/main" val="109640927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2" descr="Image result for world health organization"/>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0" b="100000" l="0" r="100000">
                        <a14:foregroundMark x1="10090" y1="38662" x2="8691" y2="40752"/>
                        <a14:foregroundMark x1="10689" y1="46604" x2="9890" y2="49530"/>
                        <a14:foregroundMark x1="8092" y1="26750" x2="8092" y2="30617"/>
                        <a14:foregroundMark x1="17682" y1="18600" x2="20579" y2="16196"/>
                        <a14:foregroundMark x1="50150" y1="14838" x2="50649" y2="21839"/>
                        <a14:foregroundMark x1="59041" y1="16719" x2="62038" y2="21630"/>
                        <a14:foregroundMark x1="57742" y1="13062" x2="57742" y2="13062"/>
                        <a14:foregroundMark x1="67732" y1="18913" x2="67732" y2="18913"/>
                        <a14:foregroundMark x1="50350" y1="47440" x2="50549" y2="51202"/>
                        <a14:foregroundMark x1="55145" y1="50157" x2="57143" y2="52560"/>
                        <a14:foregroundMark x1="46753" y1="41484" x2="46753" y2="41484"/>
                        <a14:foregroundMark x1="49950" y1="65622" x2="50150" y2="68861"/>
                        <a14:foregroundMark x1="82018" y1="16092" x2="84316" y2="17241"/>
                        <a14:foregroundMark x1="91109" y1="25496" x2="91409" y2="28109"/>
                        <a14:foregroundMark x1="95904" y1="33438" x2="95904" y2="37513"/>
                        <a14:foregroundMark x1="97702" y1="49634" x2="96304" y2="52665"/>
                        <a14:foregroundMark x1="96204" y1="61233" x2="94505" y2="63845"/>
                        <a14:foregroundMark x1="92607" y1="73459" x2="89910" y2="75444"/>
                        <a14:foregroundMark x1="73427" y1="81296" x2="72527" y2="83699"/>
                        <a14:foregroundMark x1="63437" y1="92268" x2="59341" y2="92163"/>
                        <a14:foregroundMark x1="38761" y1="91118" x2="34765" y2="90805"/>
                        <a14:foregroundMark x1="55245" y1="95402" x2="57343" y2="96865"/>
                        <a14:foregroundMark x1="24975" y1="80042" x2="26673" y2="82550"/>
                        <a14:foregroundMark x1="18082" y1="72518" x2="18781" y2="75549"/>
                        <a14:foregroundMark x1="12088" y1="62069" x2="12088" y2="66353"/>
                        <a14:foregroundMark x1="34166" y1="50261" x2="34166" y2="50261"/>
                        <a14:foregroundMark x1="34366" y1="53083" x2="34366" y2="53083"/>
                        <a14:foregroundMark x1="18482" y1="58725" x2="18482" y2="58725"/>
                        <a14:foregroundMark x1="46354" y1="67085" x2="46354" y2="67294"/>
                        <a14:foregroundMark x1="53147" y1="54336" x2="53147" y2="54336"/>
                        <a14:foregroundMark x1="47253" y1="52142" x2="47253" y2="52142"/>
                        <a14:foregroundMark x1="47453" y1="56217" x2="47453" y2="56217"/>
                        <a14:foregroundMark x1="45255" y1="24033" x2="42458" y2="24765"/>
                        <a14:foregroundMark x1="41658" y1="25183" x2="38561" y2="26959"/>
                        <a14:backgroundMark x1="35465" y1="27900" x2="43856" y2="22675"/>
                        <a14:backgroundMark x1="39960" y1="20794" x2="39960" y2="20794"/>
                        <a14:backgroundMark x1="30270" y1="48903" x2="30270" y2="48903"/>
                        <a14:backgroundMark x1="59940" y1="38662" x2="59940" y2="38662"/>
                        <a14:backgroundMark x1="62637" y1="56635" x2="62637" y2="56635"/>
                        <a14:backgroundMark x1="61139" y1="60711" x2="61139" y2="60711"/>
                        <a14:backgroundMark x1="99600" y1="37409" x2="99900" y2="38140"/>
                        <a14:backgroundMark x1="99800" y1="40334" x2="99900" y2="40648"/>
                        <a14:backgroundMark x1="61938" y1="60502" x2="61938" y2="60502"/>
                        <a14:backgroundMark x1="59940" y1="39916" x2="59940" y2="39916"/>
                        <a14:backgroundMark x1="99900" y1="44932" x2="99900" y2="44932"/>
                        <a14:backgroundMark x1="99900" y1="42529" x2="99900" y2="42529"/>
                        <a14:backgroundMark x1="99900" y1="43574" x2="99900" y2="43574"/>
                      </a14:backgroundRemoval>
                    </a14:imgEffect>
                    <a14:imgEffect>
                      <a14:saturation sat="0"/>
                    </a14:imgEffect>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1676400" y="2247900"/>
            <a:ext cx="4403985" cy="421005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2870200" y="401935"/>
            <a:ext cx="9131300" cy="3539430"/>
          </a:xfrm>
          <a:prstGeom prst="rect">
            <a:avLst/>
          </a:prstGeom>
        </p:spPr>
        <p:txBody>
          <a:bodyPr wrap="square">
            <a:spAutoFit/>
          </a:bodyPr>
          <a:lstStyle/>
          <a:p>
            <a:r>
              <a:rPr lang="en-US" sz="2800" dirty="0">
                <a:solidFill>
                  <a:schemeClr val="accent1">
                    <a:lumMod val="50000"/>
                  </a:schemeClr>
                </a:solidFill>
              </a:rPr>
              <a:t>“This modelling method has been used particularly for malaria and dengue fever. The malaria modelling shows that small temperature increases can greatly affect transmission potential. Globally, temperature increases of 2-3ºC would increase the number of people who, in climatic terms, are at risk of malaria by around 3- 5%, i.e. several hundred million. Further,</a:t>
            </a:r>
            <a:r>
              <a:rPr lang="en-US" sz="2800" dirty="0">
                <a:solidFill>
                  <a:schemeClr val="bg1"/>
                </a:solidFill>
              </a:rPr>
              <a:t> the seasonal duration of malaria would increase in many currently endemic areas.”</a:t>
            </a:r>
          </a:p>
        </p:txBody>
      </p:sp>
    </p:spTree>
    <p:extLst>
      <p:ext uri="{BB962C8B-B14F-4D97-AF65-F5344CB8AC3E}">
        <p14:creationId xmlns:p14="http://schemas.microsoft.com/office/powerpoint/2010/main" val="339315142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154501" y="357485"/>
            <a:ext cx="5946501"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*OH + CO </a:t>
            </a:r>
            <a:r>
              <a:rPr lang="en-US" sz="5400" b="0" cap="none" spc="0" dirty="0">
                <a:ln w="0"/>
                <a:solidFill>
                  <a:schemeClr val="tx1"/>
                </a:solidFill>
                <a:effectLst>
                  <a:outerShdw blurRad="38100" dist="19050" dir="2700000" algn="tl" rotWithShape="0">
                    <a:schemeClr val="dk1">
                      <a:alpha val="40000"/>
                    </a:schemeClr>
                  </a:outerShdw>
                </a:effectLst>
                <a:sym typeface="Wingdings" panose="05000000000000000000" pitchFamily="2" charset="2"/>
              </a:rPr>
              <a:t> *HOCO</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5" name="Rectangle 4"/>
          <p:cNvSpPr/>
          <p:nvPr/>
        </p:nvSpPr>
        <p:spPr>
          <a:xfrm>
            <a:off x="2460578" y="1026468"/>
            <a:ext cx="7791556"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*HOCO + O</a:t>
            </a:r>
            <a:r>
              <a:rPr lang="en-US" sz="3200" b="0" cap="none" spc="0" dirty="0">
                <a:ln w="0"/>
                <a:solidFill>
                  <a:schemeClr val="tx1"/>
                </a:solidFill>
                <a:effectLst>
                  <a:outerShdw blurRad="38100" dist="19050" dir="2700000" algn="tl" rotWithShape="0">
                    <a:schemeClr val="dk1">
                      <a:alpha val="40000"/>
                    </a:schemeClr>
                  </a:outerShdw>
                </a:effectLst>
              </a:rPr>
              <a:t>2</a:t>
            </a:r>
            <a:r>
              <a:rPr lang="en-US" sz="5400" b="0" cap="none" spc="0" dirty="0">
                <a:ln w="0"/>
                <a:solidFill>
                  <a:schemeClr val="tx1"/>
                </a:solidFill>
                <a:effectLst>
                  <a:outerShdw blurRad="38100" dist="19050" dir="2700000" algn="tl" rotWithShape="0">
                    <a:schemeClr val="dk1">
                      <a:alpha val="40000"/>
                    </a:schemeClr>
                  </a:outerShdw>
                </a:effectLst>
              </a:rPr>
              <a:t> </a:t>
            </a:r>
            <a:r>
              <a:rPr lang="en-US" sz="5400" b="0" cap="none" spc="0" dirty="0">
                <a:ln w="0"/>
                <a:solidFill>
                  <a:schemeClr val="tx1"/>
                </a:solidFill>
                <a:effectLst>
                  <a:outerShdw blurRad="38100" dist="19050" dir="2700000" algn="tl" rotWithShape="0">
                    <a:schemeClr val="dk1">
                      <a:alpha val="40000"/>
                    </a:schemeClr>
                  </a:outerShdw>
                </a:effectLst>
                <a:sym typeface="Wingdings" panose="05000000000000000000" pitchFamily="2" charset="2"/>
              </a:rPr>
              <a:t> HO</a:t>
            </a:r>
            <a:r>
              <a:rPr lang="en-US" sz="3200" b="0" cap="none" spc="0" dirty="0">
                <a:ln w="0"/>
                <a:solidFill>
                  <a:schemeClr val="tx1"/>
                </a:solidFill>
                <a:effectLst>
                  <a:outerShdw blurRad="38100" dist="19050" dir="2700000" algn="tl" rotWithShape="0">
                    <a:schemeClr val="dk1">
                      <a:alpha val="40000"/>
                    </a:schemeClr>
                  </a:outerShdw>
                </a:effectLst>
                <a:sym typeface="Wingdings" panose="05000000000000000000" pitchFamily="2" charset="2"/>
              </a:rPr>
              <a:t>2</a:t>
            </a:r>
            <a:r>
              <a:rPr lang="en-US" sz="5400" b="0" cap="none" spc="0" dirty="0">
                <a:ln w="0"/>
                <a:solidFill>
                  <a:schemeClr val="tx1"/>
                </a:solidFill>
                <a:effectLst>
                  <a:outerShdw blurRad="38100" dist="19050" dir="2700000" algn="tl" rotWithShape="0">
                    <a:schemeClr val="dk1">
                      <a:alpha val="40000"/>
                    </a:schemeClr>
                  </a:outerShdw>
                </a:effectLst>
                <a:sym typeface="Wingdings" panose="05000000000000000000" pitchFamily="2" charset="2"/>
              </a:rPr>
              <a:t>* + CO</a:t>
            </a:r>
            <a:r>
              <a:rPr lang="en-US" sz="3200" b="0" cap="none" spc="0" dirty="0">
                <a:ln w="0"/>
                <a:solidFill>
                  <a:schemeClr val="tx1"/>
                </a:solidFill>
                <a:effectLst>
                  <a:outerShdw blurRad="38100" dist="19050" dir="2700000" algn="tl" rotWithShape="0">
                    <a:schemeClr val="dk1">
                      <a:alpha val="40000"/>
                    </a:schemeClr>
                  </a:outerShdw>
                </a:effectLst>
                <a:sym typeface="Wingdings" panose="05000000000000000000" pitchFamily="2" charset="2"/>
              </a:rPr>
              <a:t>2</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6" name="Rectangle 5"/>
          <p:cNvSpPr/>
          <p:nvPr/>
        </p:nvSpPr>
        <p:spPr>
          <a:xfrm>
            <a:off x="2887662" y="1695451"/>
            <a:ext cx="7191392"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HO</a:t>
            </a:r>
            <a:r>
              <a:rPr lang="en-US" sz="3200" dirty="0">
                <a:ln w="0"/>
                <a:solidFill>
                  <a:srgbClr val="FFFFFF"/>
                </a:solidFill>
                <a:effectLst>
                  <a:outerShdw blurRad="38100" dist="19050" dir="2700000" algn="tl" rotWithShape="0">
                    <a:srgbClr val="FFFFFF">
                      <a:alpha val="40000"/>
                    </a:srgbClr>
                  </a:outerShdw>
                </a:effectLst>
                <a:sym typeface="Wingdings" panose="05000000000000000000" pitchFamily="2" charset="2"/>
              </a:rPr>
              <a:t>2</a:t>
            </a:r>
            <a:r>
              <a:rPr lang="en-US" sz="5400" b="0" cap="none" spc="0" dirty="0">
                <a:ln w="0"/>
                <a:solidFill>
                  <a:schemeClr val="tx1"/>
                </a:solidFill>
                <a:effectLst>
                  <a:outerShdw blurRad="38100" dist="19050" dir="2700000" algn="tl" rotWithShape="0">
                    <a:schemeClr val="dk1">
                      <a:alpha val="40000"/>
                    </a:schemeClr>
                  </a:outerShdw>
                </a:effectLst>
              </a:rPr>
              <a:t>* + NO </a:t>
            </a:r>
            <a:r>
              <a:rPr lang="en-US" sz="5400" b="0" cap="none" spc="0" dirty="0">
                <a:ln w="0"/>
                <a:solidFill>
                  <a:schemeClr val="tx1"/>
                </a:solidFill>
                <a:effectLst>
                  <a:outerShdw blurRad="38100" dist="19050" dir="2700000" algn="tl" rotWithShape="0">
                    <a:schemeClr val="dk1">
                      <a:alpha val="40000"/>
                    </a:schemeClr>
                  </a:outerShdw>
                </a:effectLst>
                <a:sym typeface="Wingdings" panose="05000000000000000000" pitchFamily="2" charset="2"/>
              </a:rPr>
              <a:t> *OH + NO</a:t>
            </a:r>
            <a:r>
              <a:rPr lang="en-US" sz="3200" b="0" cap="none" spc="0" dirty="0">
                <a:ln w="0"/>
                <a:solidFill>
                  <a:schemeClr val="tx1"/>
                </a:solidFill>
                <a:effectLst>
                  <a:outerShdw blurRad="38100" dist="19050" dir="2700000" algn="tl" rotWithShape="0">
                    <a:schemeClr val="dk1">
                      <a:alpha val="40000"/>
                    </a:schemeClr>
                  </a:outerShdw>
                </a:effectLst>
                <a:sym typeface="Wingdings" panose="05000000000000000000" pitchFamily="2" charset="2"/>
              </a:rPr>
              <a:t>2</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7" name="Rectangle 6"/>
          <p:cNvSpPr/>
          <p:nvPr/>
        </p:nvSpPr>
        <p:spPr>
          <a:xfrm>
            <a:off x="3328484" y="2430052"/>
            <a:ext cx="6665351" cy="923330"/>
          </a:xfrm>
          <a:prstGeom prst="rect">
            <a:avLst/>
          </a:prstGeom>
          <a:noFill/>
        </p:spPr>
        <p:txBody>
          <a:bodyPr wrap="none" lIns="91440" tIns="45720" rIns="91440" bIns="45720">
            <a:spAutoFit/>
          </a:bodyPr>
          <a:lstStyle/>
          <a:p>
            <a:pPr algn="ctr"/>
            <a:r>
              <a:rPr lang="en-US" sz="5400" dirty="0">
                <a:ln w="0"/>
                <a:effectLst>
                  <a:outerShdw blurRad="38100" dist="19050" dir="2700000" algn="tl" rotWithShape="0">
                    <a:schemeClr val="dk1">
                      <a:alpha val="40000"/>
                    </a:schemeClr>
                  </a:outerShdw>
                </a:effectLst>
              </a:rPr>
              <a:t>N</a:t>
            </a:r>
            <a:r>
              <a:rPr lang="en-US" sz="5400" b="0" cap="none" spc="0" dirty="0">
                <a:ln w="0"/>
                <a:solidFill>
                  <a:schemeClr val="tx1"/>
                </a:solidFill>
                <a:effectLst>
                  <a:outerShdw blurRad="38100" dist="19050" dir="2700000" algn="tl" rotWithShape="0">
                    <a:schemeClr val="dk1">
                      <a:alpha val="40000"/>
                    </a:schemeClr>
                  </a:outerShdw>
                </a:effectLst>
              </a:rPr>
              <a:t>O</a:t>
            </a:r>
            <a:r>
              <a:rPr lang="en-US" sz="3200" dirty="0">
                <a:ln w="0"/>
                <a:solidFill>
                  <a:srgbClr val="FFFFFF"/>
                </a:solidFill>
                <a:effectLst>
                  <a:outerShdw blurRad="38100" dist="19050" dir="2700000" algn="tl" rotWithShape="0">
                    <a:srgbClr val="FFFFFF">
                      <a:alpha val="40000"/>
                    </a:srgbClr>
                  </a:outerShdw>
                </a:effectLst>
                <a:sym typeface="Wingdings" panose="05000000000000000000" pitchFamily="2" charset="2"/>
              </a:rPr>
              <a:t>2</a:t>
            </a:r>
            <a:r>
              <a:rPr lang="en-US" sz="5400" b="0" cap="none" spc="0" dirty="0">
                <a:ln w="0"/>
                <a:solidFill>
                  <a:schemeClr val="tx1"/>
                </a:solidFill>
                <a:effectLst>
                  <a:outerShdw blurRad="38100" dist="19050" dir="2700000" algn="tl" rotWithShape="0">
                    <a:schemeClr val="dk1">
                      <a:alpha val="40000"/>
                    </a:schemeClr>
                  </a:outerShdw>
                </a:effectLst>
              </a:rPr>
              <a:t> + </a:t>
            </a:r>
            <a:r>
              <a:rPr lang="en-US" sz="5400" b="0" cap="none" spc="0" dirty="0" err="1">
                <a:ln w="0"/>
                <a:solidFill>
                  <a:schemeClr val="tx1"/>
                </a:solidFill>
                <a:effectLst>
                  <a:outerShdw blurRad="38100" dist="19050" dir="2700000" algn="tl" rotWithShape="0">
                    <a:schemeClr val="dk1">
                      <a:alpha val="40000"/>
                    </a:schemeClr>
                  </a:outerShdw>
                </a:effectLst>
              </a:rPr>
              <a:t>hv</a:t>
            </a:r>
            <a:r>
              <a:rPr lang="en-US" sz="5400" b="0" cap="none" spc="0" dirty="0">
                <a:ln w="0"/>
                <a:solidFill>
                  <a:schemeClr val="tx1"/>
                </a:solidFill>
                <a:effectLst>
                  <a:outerShdw blurRad="38100" dist="19050" dir="2700000" algn="tl" rotWithShape="0">
                    <a:schemeClr val="dk1">
                      <a:alpha val="40000"/>
                    </a:schemeClr>
                  </a:outerShdw>
                </a:effectLst>
              </a:rPr>
              <a:t>  </a:t>
            </a:r>
            <a:r>
              <a:rPr lang="en-US" sz="5400" b="0" cap="none" spc="0" dirty="0">
                <a:ln w="0"/>
                <a:solidFill>
                  <a:schemeClr val="tx1"/>
                </a:solidFill>
                <a:effectLst>
                  <a:outerShdw blurRad="38100" dist="19050" dir="2700000" algn="tl" rotWithShape="0">
                    <a:schemeClr val="dk1">
                      <a:alpha val="40000"/>
                    </a:schemeClr>
                  </a:outerShdw>
                </a:effectLst>
                <a:sym typeface="Wingdings" panose="05000000000000000000" pitchFamily="2" charset="2"/>
              </a:rPr>
              <a:t> NO + O(</a:t>
            </a:r>
            <a:r>
              <a:rPr lang="en-US" sz="3200" dirty="0">
                <a:ln w="0"/>
                <a:effectLst>
                  <a:outerShdw blurRad="38100" dist="19050" dir="2700000" algn="tl" rotWithShape="0">
                    <a:schemeClr val="dk1">
                      <a:alpha val="40000"/>
                    </a:schemeClr>
                  </a:outerShdw>
                </a:effectLst>
                <a:sym typeface="Wingdings" panose="05000000000000000000" pitchFamily="2" charset="2"/>
              </a:rPr>
              <a:t> </a:t>
            </a:r>
            <a:r>
              <a:rPr lang="en-US" sz="5400" dirty="0">
                <a:ln w="0"/>
                <a:effectLst>
                  <a:outerShdw blurRad="38100" dist="19050" dir="2700000" algn="tl" rotWithShape="0">
                    <a:schemeClr val="dk1">
                      <a:alpha val="40000"/>
                    </a:schemeClr>
                  </a:outerShdw>
                </a:effectLst>
                <a:sym typeface="Wingdings" panose="05000000000000000000" pitchFamily="2" charset="2"/>
              </a:rPr>
              <a:t>P)</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3" name="Rectangle 2"/>
          <p:cNvSpPr/>
          <p:nvPr/>
        </p:nvSpPr>
        <p:spPr>
          <a:xfrm>
            <a:off x="9101002" y="2430052"/>
            <a:ext cx="367408" cy="523220"/>
          </a:xfrm>
          <a:prstGeom prst="rect">
            <a:avLst/>
          </a:prstGeom>
          <a:noFill/>
        </p:spPr>
        <p:txBody>
          <a:bodyPr wrap="none" lIns="91440" tIns="45720" rIns="91440" bIns="45720">
            <a:spAutoFit/>
          </a:bodyPr>
          <a:lstStyle/>
          <a:p>
            <a:pPr algn="ctr"/>
            <a:r>
              <a:rPr lang="en-US" sz="2800" b="0" cap="none" spc="0" dirty="0">
                <a:ln w="0"/>
                <a:solidFill>
                  <a:schemeClr val="tx1"/>
                </a:solidFill>
                <a:effectLst>
                  <a:outerShdw blurRad="38100" dist="19050" dir="2700000" algn="tl" rotWithShape="0">
                    <a:schemeClr val="dk1">
                      <a:alpha val="40000"/>
                    </a:schemeClr>
                  </a:outerShdw>
                </a:effectLst>
              </a:rPr>
              <a:t>3</a:t>
            </a:r>
          </a:p>
        </p:txBody>
      </p:sp>
      <p:sp>
        <p:nvSpPr>
          <p:cNvPr id="10" name="Rectangle 9"/>
          <p:cNvSpPr/>
          <p:nvPr/>
        </p:nvSpPr>
        <p:spPr>
          <a:xfrm>
            <a:off x="3288925" y="3099035"/>
            <a:ext cx="4498346" cy="923330"/>
          </a:xfrm>
          <a:prstGeom prst="rect">
            <a:avLst/>
          </a:prstGeom>
          <a:noFill/>
        </p:spPr>
        <p:txBody>
          <a:bodyPr wrap="none" lIns="91440" tIns="45720" rIns="91440" bIns="45720">
            <a:spAutoFit/>
          </a:bodyPr>
          <a:lstStyle/>
          <a:p>
            <a:pPr algn="ctr"/>
            <a:r>
              <a:rPr lang="en-US" sz="5400" dirty="0">
                <a:ln w="0"/>
                <a:effectLst>
                  <a:outerShdw blurRad="38100" dist="19050" dir="2700000" algn="tl" rotWithShape="0">
                    <a:schemeClr val="dk1">
                      <a:alpha val="40000"/>
                    </a:schemeClr>
                  </a:outerShdw>
                </a:effectLst>
                <a:sym typeface="Wingdings" panose="05000000000000000000" pitchFamily="2" charset="2"/>
              </a:rPr>
              <a:t>O(</a:t>
            </a:r>
            <a:r>
              <a:rPr lang="en-US" sz="3200" dirty="0">
                <a:ln w="0"/>
                <a:effectLst>
                  <a:outerShdw blurRad="38100" dist="19050" dir="2700000" algn="tl" rotWithShape="0">
                    <a:schemeClr val="dk1">
                      <a:alpha val="40000"/>
                    </a:schemeClr>
                  </a:outerShdw>
                </a:effectLst>
                <a:sym typeface="Wingdings" panose="05000000000000000000" pitchFamily="2" charset="2"/>
              </a:rPr>
              <a:t> </a:t>
            </a:r>
            <a:r>
              <a:rPr lang="en-US" sz="5400" dirty="0">
                <a:ln w="0"/>
                <a:effectLst>
                  <a:outerShdw blurRad="38100" dist="19050" dir="2700000" algn="tl" rotWithShape="0">
                    <a:schemeClr val="dk1">
                      <a:alpha val="40000"/>
                    </a:schemeClr>
                  </a:outerShdw>
                </a:effectLst>
                <a:sym typeface="Wingdings" panose="05000000000000000000" pitchFamily="2" charset="2"/>
              </a:rPr>
              <a:t>P) + </a:t>
            </a:r>
            <a:r>
              <a:rPr lang="en-US" sz="5400" b="0" cap="none" spc="0" dirty="0">
                <a:ln w="0"/>
                <a:solidFill>
                  <a:schemeClr val="tx1"/>
                </a:solidFill>
                <a:effectLst>
                  <a:outerShdw blurRad="38100" dist="19050" dir="2700000" algn="tl" rotWithShape="0">
                    <a:schemeClr val="dk1">
                      <a:alpha val="40000"/>
                    </a:schemeClr>
                  </a:outerShdw>
                </a:effectLst>
              </a:rPr>
              <a:t>O</a:t>
            </a:r>
            <a:r>
              <a:rPr lang="en-US" sz="3200" dirty="0">
                <a:ln w="0"/>
                <a:solidFill>
                  <a:srgbClr val="FFFFFF"/>
                </a:solidFill>
                <a:effectLst>
                  <a:outerShdw blurRad="38100" dist="19050" dir="2700000" algn="tl" rotWithShape="0">
                    <a:srgbClr val="FFFFFF">
                      <a:alpha val="40000"/>
                    </a:srgbClr>
                  </a:outerShdw>
                </a:effectLst>
                <a:sym typeface="Wingdings" panose="05000000000000000000" pitchFamily="2" charset="2"/>
              </a:rPr>
              <a:t>2</a:t>
            </a:r>
            <a:r>
              <a:rPr lang="en-US" sz="5400" b="0" cap="none" spc="0" dirty="0">
                <a:ln w="0"/>
                <a:solidFill>
                  <a:schemeClr val="tx1"/>
                </a:solidFill>
                <a:effectLst>
                  <a:outerShdw blurRad="38100" dist="19050" dir="2700000" algn="tl" rotWithShape="0">
                    <a:schemeClr val="dk1">
                      <a:alpha val="40000"/>
                    </a:schemeClr>
                  </a:outerShdw>
                </a:effectLst>
              </a:rPr>
              <a:t> </a:t>
            </a:r>
            <a:r>
              <a:rPr lang="en-US" sz="5400" b="0" cap="none" spc="0" dirty="0">
                <a:ln w="0"/>
                <a:solidFill>
                  <a:schemeClr val="tx1"/>
                </a:solidFill>
                <a:effectLst>
                  <a:outerShdw blurRad="38100" dist="19050" dir="2700000" algn="tl" rotWithShape="0">
                    <a:schemeClr val="dk1">
                      <a:alpha val="40000"/>
                    </a:schemeClr>
                  </a:outerShdw>
                </a:effectLst>
                <a:sym typeface="Wingdings" panose="05000000000000000000" pitchFamily="2" charset="2"/>
              </a:rPr>
              <a:t> O</a:t>
            </a:r>
            <a:r>
              <a:rPr lang="en-US" sz="3200" dirty="0">
                <a:ln w="0"/>
                <a:solidFill>
                  <a:srgbClr val="FFFFFF"/>
                </a:solidFill>
                <a:effectLst>
                  <a:outerShdw blurRad="38100" dist="19050" dir="2700000" algn="tl" rotWithShape="0">
                    <a:srgbClr val="FFFFFF">
                      <a:alpha val="40000"/>
                    </a:srgbClr>
                  </a:outerShdw>
                </a:effectLst>
                <a:sym typeface="Wingdings" panose="05000000000000000000" pitchFamily="2" charset="2"/>
              </a:rPr>
              <a:t>3</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12" name="Rectangle 11"/>
          <p:cNvSpPr/>
          <p:nvPr/>
        </p:nvSpPr>
        <p:spPr>
          <a:xfrm>
            <a:off x="3944802" y="3112056"/>
            <a:ext cx="367408" cy="523220"/>
          </a:xfrm>
          <a:prstGeom prst="rect">
            <a:avLst/>
          </a:prstGeom>
          <a:noFill/>
        </p:spPr>
        <p:txBody>
          <a:bodyPr wrap="none" lIns="91440" tIns="45720" rIns="91440" bIns="45720">
            <a:spAutoFit/>
          </a:bodyPr>
          <a:lstStyle/>
          <a:p>
            <a:pPr algn="ctr"/>
            <a:r>
              <a:rPr lang="en-US" sz="2800" b="0" cap="none" spc="0" dirty="0">
                <a:ln w="0"/>
                <a:solidFill>
                  <a:schemeClr val="tx1"/>
                </a:solidFill>
                <a:effectLst>
                  <a:outerShdw blurRad="38100" dist="19050" dir="2700000" algn="tl" rotWithShape="0">
                    <a:schemeClr val="dk1">
                      <a:alpha val="40000"/>
                    </a:schemeClr>
                  </a:outerShdw>
                </a:effectLst>
              </a:rPr>
              <a:t>3</a:t>
            </a:r>
          </a:p>
        </p:txBody>
      </p:sp>
    </p:spTree>
    <p:extLst>
      <p:ext uri="{BB962C8B-B14F-4D97-AF65-F5344CB8AC3E}">
        <p14:creationId xmlns:p14="http://schemas.microsoft.com/office/powerpoint/2010/main" val="92344354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771353" y="432774"/>
            <a:ext cx="7533956" cy="2677656"/>
          </a:xfrm>
          <a:prstGeom prst="rect">
            <a:avLst/>
          </a:prstGeom>
        </p:spPr>
        <p:txBody>
          <a:bodyPr wrap="square">
            <a:spAutoFit/>
          </a:bodyPr>
          <a:lstStyle/>
          <a:p>
            <a:r>
              <a:rPr lang="en-US" sz="2800" dirty="0">
                <a:solidFill>
                  <a:schemeClr val="accent1">
                    <a:lumMod val="50000"/>
                  </a:schemeClr>
                </a:solidFill>
              </a:rPr>
              <a:t>“In particular, exposure to pollutants such as particulate matter and </a:t>
            </a:r>
            <a:r>
              <a:rPr lang="en-US" sz="2800" dirty="0"/>
              <a:t>ozone has been found to be associated with increases in hospital admissions for cardiovascular and respiratory disease and mortality </a:t>
            </a:r>
            <a:r>
              <a:rPr lang="en-US" sz="2800" dirty="0">
                <a:solidFill>
                  <a:schemeClr val="accent1">
                    <a:lumMod val="50000"/>
                  </a:schemeClr>
                </a:solidFill>
              </a:rPr>
              <a:t>in many cities in Europe and other continents”</a:t>
            </a:r>
          </a:p>
        </p:txBody>
      </p:sp>
      <p:pic>
        <p:nvPicPr>
          <p:cNvPr id="11" name="Picture 2" descr="Image result for world health organization"/>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0" b="100000" l="0" r="100000">
                        <a14:foregroundMark x1="10090" y1="38662" x2="8691" y2="40752"/>
                        <a14:foregroundMark x1="10689" y1="46604" x2="9890" y2="49530"/>
                        <a14:foregroundMark x1="8092" y1="26750" x2="8092" y2="30617"/>
                        <a14:foregroundMark x1="17682" y1="18600" x2="20579" y2="16196"/>
                        <a14:foregroundMark x1="50150" y1="14838" x2="50649" y2="21839"/>
                        <a14:foregroundMark x1="59041" y1="16719" x2="62038" y2="21630"/>
                        <a14:foregroundMark x1="57742" y1="13062" x2="57742" y2="13062"/>
                        <a14:foregroundMark x1="67732" y1="18913" x2="67732" y2="18913"/>
                        <a14:foregroundMark x1="50350" y1="47440" x2="50549" y2="51202"/>
                        <a14:foregroundMark x1="55145" y1="50157" x2="57143" y2="52560"/>
                        <a14:foregroundMark x1="46753" y1="41484" x2="46753" y2="41484"/>
                        <a14:foregroundMark x1="49950" y1="65622" x2="50150" y2="68861"/>
                        <a14:foregroundMark x1="82018" y1="16092" x2="84316" y2="17241"/>
                        <a14:foregroundMark x1="91109" y1="25496" x2="91409" y2="28109"/>
                        <a14:foregroundMark x1="95904" y1="33438" x2="95904" y2="37513"/>
                        <a14:foregroundMark x1="97702" y1="49634" x2="96304" y2="52665"/>
                        <a14:foregroundMark x1="96204" y1="61233" x2="94505" y2="63845"/>
                        <a14:foregroundMark x1="92607" y1="73459" x2="89910" y2="75444"/>
                        <a14:foregroundMark x1="73427" y1="81296" x2="72527" y2="83699"/>
                        <a14:foregroundMark x1="63437" y1="92268" x2="59341" y2="92163"/>
                        <a14:foregroundMark x1="38761" y1="91118" x2="34765" y2="90805"/>
                        <a14:foregroundMark x1="55245" y1="95402" x2="57343" y2="96865"/>
                        <a14:foregroundMark x1="24975" y1="80042" x2="26673" y2="82550"/>
                        <a14:foregroundMark x1="18082" y1="72518" x2="18781" y2="75549"/>
                        <a14:foregroundMark x1="12088" y1="62069" x2="12088" y2="66353"/>
                        <a14:foregroundMark x1="34166" y1="50261" x2="34166" y2="50261"/>
                        <a14:foregroundMark x1="34366" y1="53083" x2="34366" y2="53083"/>
                        <a14:foregroundMark x1="18482" y1="58725" x2="18482" y2="58725"/>
                        <a14:foregroundMark x1="46354" y1="67085" x2="46354" y2="67294"/>
                        <a14:foregroundMark x1="53147" y1="54336" x2="53147" y2="54336"/>
                        <a14:foregroundMark x1="47253" y1="52142" x2="47253" y2="52142"/>
                        <a14:foregroundMark x1="47453" y1="56217" x2="47453" y2="56217"/>
                        <a14:foregroundMark x1="45255" y1="24033" x2="42458" y2="24765"/>
                        <a14:foregroundMark x1="41658" y1="25183" x2="38561" y2="26959"/>
                        <a14:backgroundMark x1="35465" y1="27900" x2="43856" y2="22675"/>
                        <a14:backgroundMark x1="39960" y1="20794" x2="39960" y2="20794"/>
                        <a14:backgroundMark x1="30270" y1="48903" x2="30270" y2="48903"/>
                        <a14:backgroundMark x1="59940" y1="38662" x2="59940" y2="38662"/>
                        <a14:backgroundMark x1="62637" y1="56635" x2="62637" y2="56635"/>
                        <a14:backgroundMark x1="61139" y1="60711" x2="61139" y2="60711"/>
                        <a14:backgroundMark x1="99600" y1="37409" x2="99900" y2="38140"/>
                        <a14:backgroundMark x1="99800" y1="40334" x2="99900" y2="40648"/>
                        <a14:backgroundMark x1="61938" y1="60502" x2="61938" y2="60502"/>
                        <a14:backgroundMark x1="59940" y1="39916" x2="59940" y2="39916"/>
                        <a14:backgroundMark x1="99900" y1="44932" x2="99900" y2="44932"/>
                        <a14:backgroundMark x1="99900" y1="42529" x2="99900" y2="42529"/>
                        <a14:backgroundMark x1="99900" y1="43574" x2="99900" y2="43574"/>
                      </a14:backgroundRemoval>
                    </a14:imgEffect>
                    <a14:imgEffect>
                      <a14:saturation sat="0"/>
                    </a14:imgEffect>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1676400" y="2247900"/>
            <a:ext cx="4403985" cy="4210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377880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914734" y="645284"/>
            <a:ext cx="7934325" cy="5638800"/>
          </a:xfrm>
          <a:prstGeom prst="rect">
            <a:avLst/>
          </a:prstGeom>
        </p:spPr>
      </p:pic>
      <p:pic>
        <p:nvPicPr>
          <p:cNvPr id="44034" name="Picture 2" descr="Image result for university of colorado"/>
          <p:cNvPicPr>
            <a:picLocks noChangeAspect="1" noChangeArrowheads="1"/>
          </p:cNvPicPr>
          <p:nvPr/>
        </p:nvPicPr>
        <p:blipFill>
          <a:blip r:embed="rId4">
            <a:duotone>
              <a:prstClr val="black"/>
              <a:schemeClr val="tx2">
                <a:tint val="45000"/>
                <a:satMod val="400000"/>
              </a:schemeClr>
            </a:duotone>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15914" y="86470"/>
            <a:ext cx="1798820" cy="17334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466927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859300" y="588775"/>
            <a:ext cx="6096000" cy="5693866"/>
          </a:xfrm>
          <a:prstGeom prst="rect">
            <a:avLst/>
          </a:prstGeom>
        </p:spPr>
        <p:txBody>
          <a:bodyPr>
            <a:spAutoFit/>
          </a:bodyPr>
          <a:lstStyle/>
          <a:p>
            <a:r>
              <a:rPr lang="en-US" sz="2800" dirty="0">
                <a:solidFill>
                  <a:schemeClr val="bg1"/>
                </a:solidFill>
              </a:rPr>
              <a:t>“Climate change is already contributing to the deaths of nearly 400,000 people a year and costing the world more than $1.2 trillion, wiping 1.6% annually from global GDP, according to a new study.”</a:t>
            </a:r>
          </a:p>
          <a:p>
            <a:endParaRPr lang="en-US" sz="2800" dirty="0">
              <a:solidFill>
                <a:schemeClr val="bg1"/>
              </a:solidFill>
            </a:endParaRPr>
          </a:p>
          <a:p>
            <a:r>
              <a:rPr lang="en-US" sz="2800" dirty="0">
                <a:solidFill>
                  <a:schemeClr val="bg1"/>
                </a:solidFill>
              </a:rPr>
              <a:t>“By 2030, the researchers estimate, the cost of climate change and air pollution combined will rise to 3.2% of global GDP, with the world's least developed countries forecast to bear the brunt, suffering losses of up to 11% of their GDP.”</a:t>
            </a:r>
          </a:p>
        </p:txBody>
      </p:sp>
      <p:pic>
        <p:nvPicPr>
          <p:cNvPr id="5" name="Picture 4"/>
          <p:cNvPicPr>
            <a:picLocks noChangeAspect="1"/>
          </p:cNvPicPr>
          <p:nvPr/>
        </p:nvPicPr>
        <p:blipFill>
          <a:blip r:embed="rId3"/>
          <a:stretch>
            <a:fillRect/>
          </a:stretch>
        </p:blipFill>
        <p:spPr>
          <a:xfrm>
            <a:off x="836072" y="646523"/>
            <a:ext cx="2634594" cy="619905"/>
          </a:xfrm>
          <a:prstGeom prst="rect">
            <a:avLst/>
          </a:prstGeom>
        </p:spPr>
      </p:pic>
    </p:spTree>
    <p:extLst>
      <p:ext uri="{BB962C8B-B14F-4D97-AF65-F5344CB8AC3E}">
        <p14:creationId xmlns:p14="http://schemas.microsoft.com/office/powerpoint/2010/main" val="176784352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859300" y="588775"/>
            <a:ext cx="6096000" cy="5693866"/>
          </a:xfrm>
          <a:prstGeom prst="rect">
            <a:avLst/>
          </a:prstGeom>
        </p:spPr>
        <p:txBody>
          <a:bodyPr>
            <a:spAutoFit/>
          </a:bodyPr>
          <a:lstStyle/>
          <a:p>
            <a:r>
              <a:rPr lang="en-US" sz="2800" dirty="0">
                <a:solidFill>
                  <a:schemeClr val="accent1">
                    <a:lumMod val="50000"/>
                  </a:schemeClr>
                </a:solidFill>
              </a:rPr>
              <a:t>“Climate change is already contributing to the deaths of nearly 400,000 people a year and</a:t>
            </a:r>
            <a:r>
              <a:rPr lang="en-US" sz="2800" dirty="0"/>
              <a:t> costing the world more than </a:t>
            </a:r>
            <a:r>
              <a:rPr lang="en-US" sz="2800" dirty="0">
                <a:solidFill>
                  <a:schemeClr val="accent6"/>
                </a:solidFill>
              </a:rPr>
              <a:t>$1.2 trillion</a:t>
            </a:r>
            <a:r>
              <a:rPr lang="en-US" sz="2800" dirty="0"/>
              <a:t>, wiping 1.6% annually from global GDP, </a:t>
            </a:r>
            <a:r>
              <a:rPr lang="en-US" sz="2800" dirty="0">
                <a:solidFill>
                  <a:schemeClr val="accent1">
                    <a:lumMod val="50000"/>
                  </a:schemeClr>
                </a:solidFill>
              </a:rPr>
              <a:t>according to a new study.”</a:t>
            </a:r>
          </a:p>
          <a:p>
            <a:endParaRPr lang="en-US" sz="2800" dirty="0">
              <a:solidFill>
                <a:schemeClr val="accent1">
                  <a:lumMod val="50000"/>
                </a:schemeClr>
              </a:solidFill>
            </a:endParaRPr>
          </a:p>
          <a:p>
            <a:r>
              <a:rPr lang="en-US" sz="2800" dirty="0">
                <a:solidFill>
                  <a:schemeClr val="accent1">
                    <a:lumMod val="50000"/>
                  </a:schemeClr>
                </a:solidFill>
              </a:rPr>
              <a:t>“By 2030, the researchers estimate, the cost of climate change and air pollution combined will rise to 3.2% of global GDP, with the world's least developed countries forecast to bear the brunt, suffering losses of up to 11% of their GDP.”</a:t>
            </a:r>
          </a:p>
        </p:txBody>
      </p:sp>
      <p:pic>
        <p:nvPicPr>
          <p:cNvPr id="5" name="Picture 4"/>
          <p:cNvPicPr>
            <a:picLocks noChangeAspect="1"/>
          </p:cNvPicPr>
          <p:nvPr/>
        </p:nvPicPr>
        <p:blipFill>
          <a:blip r:embed="rId3"/>
          <a:stretch>
            <a:fillRect/>
          </a:stretch>
        </p:blipFill>
        <p:spPr>
          <a:xfrm>
            <a:off x="836072" y="646523"/>
            <a:ext cx="2634594" cy="619905"/>
          </a:xfrm>
          <a:prstGeom prst="rect">
            <a:avLst/>
          </a:prstGeom>
        </p:spPr>
      </p:pic>
    </p:spTree>
    <p:extLst>
      <p:ext uri="{BB962C8B-B14F-4D97-AF65-F5344CB8AC3E}">
        <p14:creationId xmlns:p14="http://schemas.microsoft.com/office/powerpoint/2010/main" val="73469219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859300" y="588775"/>
            <a:ext cx="6096000" cy="5693866"/>
          </a:xfrm>
          <a:prstGeom prst="rect">
            <a:avLst/>
          </a:prstGeom>
        </p:spPr>
        <p:txBody>
          <a:bodyPr>
            <a:spAutoFit/>
          </a:bodyPr>
          <a:lstStyle/>
          <a:p>
            <a:r>
              <a:rPr lang="en-US" sz="2800" dirty="0">
                <a:solidFill>
                  <a:schemeClr val="accent1">
                    <a:lumMod val="50000"/>
                  </a:schemeClr>
                </a:solidFill>
              </a:rPr>
              <a:t>“Climate change is already contributing to the deaths of nearly 400,000 people a year and</a:t>
            </a:r>
            <a:r>
              <a:rPr lang="en-US" sz="2800" dirty="0"/>
              <a:t> costing the world more than </a:t>
            </a:r>
            <a:r>
              <a:rPr lang="en-US" sz="2800" dirty="0">
                <a:solidFill>
                  <a:schemeClr val="accent6"/>
                </a:solidFill>
              </a:rPr>
              <a:t>$1.2 trillion</a:t>
            </a:r>
            <a:r>
              <a:rPr lang="en-US" sz="2800" dirty="0"/>
              <a:t>, wiping 1.6% annually from global GDP, </a:t>
            </a:r>
            <a:r>
              <a:rPr lang="en-US" sz="2800" dirty="0">
                <a:solidFill>
                  <a:schemeClr val="accent1">
                    <a:lumMod val="50000"/>
                  </a:schemeClr>
                </a:solidFill>
              </a:rPr>
              <a:t>according to a new study.”</a:t>
            </a:r>
          </a:p>
          <a:p>
            <a:endParaRPr lang="en-US" sz="2800" dirty="0">
              <a:solidFill>
                <a:schemeClr val="accent1">
                  <a:lumMod val="50000"/>
                </a:schemeClr>
              </a:solidFill>
            </a:endParaRPr>
          </a:p>
          <a:p>
            <a:r>
              <a:rPr lang="en-US" sz="2800" dirty="0">
                <a:solidFill>
                  <a:schemeClr val="accent1">
                    <a:lumMod val="50000"/>
                  </a:schemeClr>
                </a:solidFill>
              </a:rPr>
              <a:t>“</a:t>
            </a:r>
            <a:r>
              <a:rPr lang="en-US" sz="2800" dirty="0">
                <a:solidFill>
                  <a:schemeClr val="bg1"/>
                </a:solidFill>
              </a:rPr>
              <a:t>By 2030</a:t>
            </a:r>
            <a:r>
              <a:rPr lang="en-US" sz="2800" dirty="0">
                <a:solidFill>
                  <a:schemeClr val="accent1">
                    <a:lumMod val="50000"/>
                  </a:schemeClr>
                </a:solidFill>
              </a:rPr>
              <a:t>, the researchers estimate, the cost of climate change and air pollution combined will </a:t>
            </a:r>
            <a:r>
              <a:rPr lang="en-US" sz="2800" dirty="0">
                <a:solidFill>
                  <a:schemeClr val="bg1"/>
                </a:solidFill>
              </a:rPr>
              <a:t>rise to 3.2% of global GDP</a:t>
            </a:r>
            <a:r>
              <a:rPr lang="en-US" sz="2800" dirty="0">
                <a:solidFill>
                  <a:schemeClr val="accent1">
                    <a:lumMod val="50000"/>
                  </a:schemeClr>
                </a:solidFill>
              </a:rPr>
              <a:t>, with the world's least developed countries forecast to bear the brunt, suffering losses of </a:t>
            </a:r>
            <a:r>
              <a:rPr lang="en-US" sz="2800" dirty="0">
                <a:solidFill>
                  <a:schemeClr val="bg1"/>
                </a:solidFill>
              </a:rPr>
              <a:t>up to 11% of their GDP</a:t>
            </a:r>
            <a:r>
              <a:rPr lang="en-US" sz="2800" dirty="0">
                <a:solidFill>
                  <a:schemeClr val="accent1">
                    <a:lumMod val="50000"/>
                  </a:schemeClr>
                </a:solidFill>
              </a:rPr>
              <a:t>.”</a:t>
            </a:r>
          </a:p>
        </p:txBody>
      </p:sp>
      <p:pic>
        <p:nvPicPr>
          <p:cNvPr id="5" name="Picture 4"/>
          <p:cNvPicPr>
            <a:picLocks noChangeAspect="1"/>
          </p:cNvPicPr>
          <p:nvPr/>
        </p:nvPicPr>
        <p:blipFill>
          <a:blip r:embed="rId3"/>
          <a:stretch>
            <a:fillRect/>
          </a:stretch>
        </p:blipFill>
        <p:spPr>
          <a:xfrm>
            <a:off x="836072" y="646523"/>
            <a:ext cx="2634594" cy="619905"/>
          </a:xfrm>
          <a:prstGeom prst="rect">
            <a:avLst/>
          </a:prstGeom>
        </p:spPr>
      </p:pic>
    </p:spTree>
    <p:extLst>
      <p:ext uri="{BB962C8B-B14F-4D97-AF65-F5344CB8AC3E}">
        <p14:creationId xmlns:p14="http://schemas.microsoft.com/office/powerpoint/2010/main" val="39599152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0" indent="0">
              <a:buNone/>
            </a:pPr>
            <a:r>
              <a:rPr lang="en-US" dirty="0"/>
              <a:t>An increase in the average temperature of the Earth's atmosphere, </a:t>
            </a:r>
            <a:r>
              <a:rPr lang="en-US" dirty="0">
                <a:solidFill>
                  <a:schemeClr val="accent1">
                    <a:lumMod val="50000"/>
                  </a:schemeClr>
                </a:solidFill>
              </a:rPr>
              <a:t>especially a sustained increase great enough to cause changes in the global climate. The Earth has experienced numerous episodes of global warming through its history, and currently appears to be undergoing such warming. The present warming is generally attributed to an increase in the greenhouse effect, brought about by increased levels of greenhouse gases, largely due to the effects of human industry and agriculture. Expected long-term effects of current global warming are rising sea levels, flooding, melting of polar ice caps and glaciers, fluctuations in temperature and precipitation, more frequent and stronger El </a:t>
            </a:r>
            <a:r>
              <a:rPr lang="en-US" dirty="0" err="1">
                <a:solidFill>
                  <a:schemeClr val="accent1">
                    <a:lumMod val="50000"/>
                  </a:schemeClr>
                </a:solidFill>
              </a:rPr>
              <a:t>Niños</a:t>
            </a:r>
            <a:r>
              <a:rPr lang="en-US" dirty="0">
                <a:solidFill>
                  <a:schemeClr val="accent1">
                    <a:lumMod val="50000"/>
                  </a:schemeClr>
                </a:solidFill>
              </a:rPr>
              <a:t> and La </a:t>
            </a:r>
            <a:r>
              <a:rPr lang="en-US" dirty="0" err="1">
                <a:solidFill>
                  <a:schemeClr val="accent1">
                    <a:lumMod val="50000"/>
                  </a:schemeClr>
                </a:solidFill>
              </a:rPr>
              <a:t>Niñas</a:t>
            </a:r>
            <a:r>
              <a:rPr lang="en-US" dirty="0">
                <a:solidFill>
                  <a:schemeClr val="accent1">
                    <a:lumMod val="50000"/>
                  </a:schemeClr>
                </a:solidFill>
              </a:rPr>
              <a:t>, drought, heat waves, and forest fires.</a:t>
            </a:r>
          </a:p>
        </p:txBody>
      </p:sp>
      <p:pic>
        <p:nvPicPr>
          <p:cNvPr id="5" name="Picture 2" descr="https://applemagazine.com/wp-content/uploads/2013/01/wpid-Photo-Jan-22-2013-717-AM.jpg">
            <a:hlinkClick r:id="rId2" action="ppaction://hlinksldjump"/>
          </p:cNvPr>
          <p:cNvPicPr>
            <a:picLocks noChangeAspect="1" noChangeArrowheads="1"/>
          </p:cNvPicPr>
          <p:nvPr/>
        </p:nvPicPr>
        <p:blipFill>
          <a:blip r:embed="rId3" cstate="print">
            <a:lum bright="70000" contrast="-70000"/>
            <a:extLst>
              <a:ext uri="{BEBA8EAE-BF5A-486C-A8C5-ECC9F3942E4B}">
                <a14:imgProps xmlns:a14="http://schemas.microsoft.com/office/drawing/2010/main">
                  <a14:imgLayer r:embed="rId4">
                    <a14:imgEffect>
                      <a14:backgroundRemoval t="0" b="100000" l="0" r="100000">
                        <a14:foregroundMark x1="23145" y1="47788" x2="22900" y2="66593"/>
                        <a14:foregroundMark x1="30518" y1="66593" x2="30518" y2="66593"/>
                        <a14:foregroundMark x1="31543" y1="43584" x2="31543" y2="43584"/>
                        <a14:foregroundMark x1="33545" y1="62168" x2="33545" y2="62168"/>
                        <a14:foregroundMark x1="39893" y1="57965" x2="39893" y2="57965"/>
                        <a14:foregroundMark x1="44482" y1="57522" x2="44482" y2="57522"/>
                        <a14:foregroundMark x1="44971" y1="41372" x2="44971" y2="41372"/>
                        <a14:foregroundMark x1="47363" y1="65044" x2="47363" y2="65044"/>
                        <a14:foregroundMark x1="54736" y1="56858" x2="54736" y2="56858"/>
                        <a14:foregroundMark x1="62598" y1="53540" x2="62598" y2="53540"/>
                        <a14:foregroundMark x1="68311" y1="55752" x2="68311" y2="55752"/>
                        <a14:foregroundMark x1="72754" y1="69027" x2="72754" y2="69027"/>
                        <a14:foregroundMark x1="78076" y1="75885" x2="78076" y2="75885"/>
                        <a14:foregroundMark x1="81006" y1="62168" x2="81006" y2="62168"/>
                        <a14:foregroundMark x1="85693" y1="59735" x2="85693" y2="59735"/>
                        <a14:foregroundMark x1="92529" y1="59292" x2="92529" y2="59292"/>
                        <a14:backgroundMark x1="61963" y1="70133" x2="61963" y2="70133"/>
                      </a14:backgroundRemoval>
                    </a14:imgEffect>
                  </a14:imgLayer>
                </a14:imgProps>
              </a:ext>
              <a:ext uri="{28A0092B-C50C-407E-A947-70E740481C1C}">
                <a14:useLocalDpi xmlns:a14="http://schemas.microsoft.com/office/drawing/2010/main" val="0"/>
              </a:ext>
            </a:extLst>
          </a:blip>
          <a:srcRect/>
          <a:stretch>
            <a:fillRect/>
          </a:stretch>
        </p:blipFill>
        <p:spPr bwMode="auto">
          <a:xfrm>
            <a:off x="936334" y="990231"/>
            <a:ext cx="2440255" cy="5385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052878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004887" y="485775"/>
            <a:ext cx="10182225" cy="5886450"/>
          </a:xfrm>
          <a:prstGeom prst="rect">
            <a:avLst/>
          </a:prstGeom>
        </p:spPr>
      </p:pic>
    </p:spTree>
    <p:extLst>
      <p:ext uri="{BB962C8B-B14F-4D97-AF65-F5344CB8AC3E}">
        <p14:creationId xmlns:p14="http://schemas.microsoft.com/office/powerpoint/2010/main" val="362781528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811708"/>
            <a:ext cx="10515600" cy="1325563"/>
          </a:xfrm>
        </p:spPr>
        <p:txBody>
          <a:bodyPr/>
          <a:lstStyle/>
          <a:p>
            <a:pPr algn="ctr"/>
            <a:r>
              <a:rPr lang="en-US" dirty="0"/>
              <a:t>Renewable energy jobs are growing</a:t>
            </a:r>
          </a:p>
        </p:txBody>
      </p:sp>
      <p:pic>
        <p:nvPicPr>
          <p:cNvPr id="4" name="Picture 3"/>
          <p:cNvPicPr>
            <a:picLocks noChangeAspect="1"/>
          </p:cNvPicPr>
          <p:nvPr/>
        </p:nvPicPr>
        <p:blipFill>
          <a:blip r:embed="rId2"/>
          <a:stretch>
            <a:fillRect/>
          </a:stretch>
        </p:blipFill>
        <p:spPr>
          <a:xfrm>
            <a:off x="1223889" y="1559761"/>
            <a:ext cx="4381496" cy="1109724"/>
          </a:xfrm>
          <a:prstGeom prst="rect">
            <a:avLst/>
          </a:prstGeom>
        </p:spPr>
      </p:pic>
      <p:pic>
        <p:nvPicPr>
          <p:cNvPr id="5" name="Picture 4"/>
          <p:cNvPicPr>
            <a:picLocks noChangeAspect="1"/>
          </p:cNvPicPr>
          <p:nvPr/>
        </p:nvPicPr>
        <p:blipFill>
          <a:blip r:embed="rId3"/>
          <a:stretch>
            <a:fillRect/>
          </a:stretch>
        </p:blipFill>
        <p:spPr>
          <a:xfrm>
            <a:off x="7609961" y="1385960"/>
            <a:ext cx="3133725" cy="1457325"/>
          </a:xfrm>
          <a:prstGeom prst="rect">
            <a:avLst/>
          </a:prstGeom>
        </p:spPr>
      </p:pic>
    </p:spTree>
    <p:extLst>
      <p:ext uri="{BB962C8B-B14F-4D97-AF65-F5344CB8AC3E}">
        <p14:creationId xmlns:p14="http://schemas.microsoft.com/office/powerpoint/2010/main" val="355846511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308823" y="306823"/>
            <a:ext cx="8792965" cy="5951842"/>
          </a:xfrm>
          <a:prstGeom prst="rect">
            <a:avLst/>
          </a:prstGeom>
        </p:spPr>
      </p:pic>
    </p:spTree>
    <p:extLst>
      <p:ext uri="{BB962C8B-B14F-4D97-AF65-F5344CB8AC3E}">
        <p14:creationId xmlns:p14="http://schemas.microsoft.com/office/powerpoint/2010/main" val="369033843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962025" y="133350"/>
            <a:ext cx="10267950" cy="6591300"/>
          </a:xfrm>
          <a:prstGeom prst="rect">
            <a:avLst/>
          </a:prstGeom>
        </p:spPr>
      </p:pic>
      <p:sp>
        <p:nvSpPr>
          <p:cNvPr id="2" name="Rectangle 1"/>
          <p:cNvSpPr/>
          <p:nvPr/>
        </p:nvSpPr>
        <p:spPr>
          <a:xfrm>
            <a:off x="3739012" y="252710"/>
            <a:ext cx="1646926" cy="707886"/>
          </a:xfrm>
          <a:prstGeom prst="rect">
            <a:avLst/>
          </a:prstGeom>
          <a:noFill/>
        </p:spPr>
        <p:txBody>
          <a:bodyPr wrap="none" lIns="91440" tIns="45720" rIns="91440" bIns="45720">
            <a:spAutoFit/>
          </a:bodyPr>
          <a:lstStyle/>
          <a:p>
            <a:pPr algn="ctr"/>
            <a:r>
              <a:rPr lang="en-US" sz="40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RCP2.6</a:t>
            </a:r>
          </a:p>
        </p:txBody>
      </p:sp>
      <p:sp>
        <p:nvSpPr>
          <p:cNvPr id="6" name="Rectangle 5"/>
          <p:cNvSpPr/>
          <p:nvPr/>
        </p:nvSpPr>
        <p:spPr>
          <a:xfrm>
            <a:off x="8006212" y="252710"/>
            <a:ext cx="1646926" cy="707886"/>
          </a:xfrm>
          <a:prstGeom prst="rect">
            <a:avLst/>
          </a:prstGeom>
          <a:noFill/>
        </p:spPr>
        <p:txBody>
          <a:bodyPr wrap="none" lIns="91440" tIns="45720" rIns="91440" bIns="45720">
            <a:spAutoFit/>
          </a:bodyPr>
          <a:lstStyle/>
          <a:p>
            <a:pPr algn="ctr"/>
            <a:r>
              <a:rPr lang="en-US" sz="40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RCP4.5</a:t>
            </a:r>
          </a:p>
        </p:txBody>
      </p:sp>
      <p:sp>
        <p:nvSpPr>
          <p:cNvPr id="7" name="Rectangle 6"/>
          <p:cNvSpPr/>
          <p:nvPr/>
        </p:nvSpPr>
        <p:spPr>
          <a:xfrm>
            <a:off x="3739012" y="3214985"/>
            <a:ext cx="1646926" cy="707886"/>
          </a:xfrm>
          <a:prstGeom prst="rect">
            <a:avLst/>
          </a:prstGeom>
          <a:noFill/>
        </p:spPr>
        <p:txBody>
          <a:bodyPr wrap="none" lIns="91440" tIns="45720" rIns="91440" bIns="45720">
            <a:spAutoFit/>
          </a:bodyPr>
          <a:lstStyle/>
          <a:p>
            <a:pPr algn="ctr"/>
            <a:r>
              <a:rPr lang="en-US" sz="40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RCP6.0</a:t>
            </a:r>
          </a:p>
        </p:txBody>
      </p:sp>
      <p:sp>
        <p:nvSpPr>
          <p:cNvPr id="8" name="Rectangle 7"/>
          <p:cNvSpPr/>
          <p:nvPr/>
        </p:nvSpPr>
        <p:spPr>
          <a:xfrm>
            <a:off x="8006212" y="3214985"/>
            <a:ext cx="1646926" cy="707886"/>
          </a:xfrm>
          <a:prstGeom prst="rect">
            <a:avLst/>
          </a:prstGeom>
          <a:noFill/>
        </p:spPr>
        <p:txBody>
          <a:bodyPr wrap="none" lIns="91440" tIns="45720" rIns="91440" bIns="45720">
            <a:spAutoFit/>
          </a:bodyPr>
          <a:lstStyle/>
          <a:p>
            <a:pPr algn="ctr"/>
            <a:r>
              <a:rPr lang="en-US" sz="40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RCP8.5</a:t>
            </a:r>
          </a:p>
        </p:txBody>
      </p:sp>
    </p:spTree>
    <p:extLst>
      <p:ext uri="{BB962C8B-B14F-4D97-AF65-F5344CB8AC3E}">
        <p14:creationId xmlns:p14="http://schemas.microsoft.com/office/powerpoint/2010/main" val="420371960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825625"/>
            <a:ext cx="10515600" cy="4351338"/>
          </a:xfrm>
        </p:spPr>
        <p:txBody>
          <a:bodyPr/>
          <a:lstStyle/>
          <a:p>
            <a:pPr marL="0" indent="0">
              <a:buNone/>
            </a:pPr>
            <a:r>
              <a:rPr lang="en-US" dirty="0">
                <a:solidFill>
                  <a:schemeClr val="tx2"/>
                </a:solidFill>
              </a:rPr>
              <a:t>Climate change is any substantial change in Earth’s climate that lasts for an extended period of time. </a:t>
            </a:r>
            <a:r>
              <a:rPr lang="en-US" dirty="0"/>
              <a:t> </a:t>
            </a:r>
            <a:r>
              <a:rPr lang="en-US" dirty="0">
                <a:solidFill>
                  <a:schemeClr val="bg1"/>
                </a:solidFill>
              </a:rPr>
              <a:t>Global warming refers to </a:t>
            </a:r>
            <a:r>
              <a:rPr lang="en-US" dirty="0">
                <a:solidFill>
                  <a:schemeClr val="tx2"/>
                </a:solidFill>
              </a:rPr>
              <a:t>climate change that causes</a:t>
            </a:r>
            <a:r>
              <a:rPr lang="en-US" dirty="0">
                <a:solidFill>
                  <a:schemeClr val="bg1"/>
                </a:solidFill>
              </a:rPr>
              <a:t> </a:t>
            </a:r>
            <a:r>
              <a:rPr lang="en-US" u="sng" dirty="0">
                <a:solidFill>
                  <a:schemeClr val="bg1"/>
                </a:solidFill>
              </a:rPr>
              <a:t>an increase in the average temperature</a:t>
            </a:r>
            <a:r>
              <a:rPr lang="en-US" dirty="0">
                <a:solidFill>
                  <a:schemeClr val="bg1"/>
                </a:solidFill>
              </a:rPr>
              <a:t> of the </a:t>
            </a:r>
            <a:r>
              <a:rPr lang="en-US" u="sng" dirty="0">
                <a:solidFill>
                  <a:schemeClr val="bg1"/>
                </a:solidFill>
              </a:rPr>
              <a:t>lower atmosphere</a:t>
            </a:r>
            <a:r>
              <a:rPr lang="en-US" dirty="0">
                <a:solidFill>
                  <a:schemeClr val="tx2"/>
                </a:solidFill>
              </a:rPr>
              <a:t>.</a:t>
            </a:r>
            <a:r>
              <a:rPr lang="en-US" dirty="0">
                <a:solidFill>
                  <a:schemeClr val="accent1">
                    <a:lumMod val="50000"/>
                  </a:schemeClr>
                </a:solidFill>
              </a:rPr>
              <a:t>  </a:t>
            </a:r>
            <a:r>
              <a:rPr lang="en-US" dirty="0">
                <a:solidFill>
                  <a:schemeClr val="tx2"/>
                </a:solidFill>
              </a:rPr>
              <a:t>Global warming can have many different causes, but it is most commonly associated with human interference, specifically the release of excessive amounts of greenhouse gases.</a:t>
            </a:r>
          </a:p>
        </p:txBody>
      </p:sp>
      <p:sp>
        <p:nvSpPr>
          <p:cNvPr id="2" name="TextBox 1"/>
          <p:cNvSpPr txBox="1"/>
          <p:nvPr/>
        </p:nvSpPr>
        <p:spPr>
          <a:xfrm>
            <a:off x="2511252" y="2156987"/>
            <a:ext cx="2685214"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Calibri" panose="020F0502020204030204"/>
                <a:ea typeface="+mn-ea"/>
                <a:cs typeface="+mn-cs"/>
              </a:rPr>
              <a:t>“Human Caused”</a:t>
            </a:r>
          </a:p>
        </p:txBody>
      </p:sp>
      <p:sp>
        <p:nvSpPr>
          <p:cNvPr id="4" name="TextBox 3"/>
          <p:cNvSpPr txBox="1"/>
          <p:nvPr/>
        </p:nvSpPr>
        <p:spPr>
          <a:xfrm>
            <a:off x="2663654" y="2966968"/>
            <a:ext cx="3879881"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Calibri" panose="020F0502020204030204"/>
                <a:ea typeface="+mn-ea"/>
                <a:cs typeface="+mn-cs"/>
              </a:rPr>
              <a:t>due to human activities.</a:t>
            </a:r>
          </a:p>
        </p:txBody>
      </p:sp>
    </p:spTree>
    <p:extLst>
      <p:ext uri="{BB962C8B-B14F-4D97-AF65-F5344CB8AC3E}">
        <p14:creationId xmlns:p14="http://schemas.microsoft.com/office/powerpoint/2010/main" val="33234420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0" indent="0">
              <a:buNone/>
            </a:pPr>
            <a:r>
              <a:rPr lang="en-US" dirty="0"/>
              <a:t>An increase in the average temperature of the Earth's atmosphere, </a:t>
            </a:r>
            <a:r>
              <a:rPr lang="en-US" dirty="0">
                <a:solidFill>
                  <a:schemeClr val="accent1">
                    <a:lumMod val="50000"/>
                  </a:schemeClr>
                </a:solidFill>
              </a:rPr>
              <a:t>especially a sustained increase great enough to cause changes in the global climate. </a:t>
            </a:r>
            <a:r>
              <a:rPr lang="en-US" dirty="0">
                <a:solidFill>
                  <a:schemeClr val="bg1"/>
                </a:solidFill>
              </a:rPr>
              <a:t>The Earth has experienced numerous episodes of global warming through its history</a:t>
            </a:r>
            <a:r>
              <a:rPr lang="en-US" dirty="0">
                <a:solidFill>
                  <a:schemeClr val="accent1">
                    <a:lumMod val="50000"/>
                  </a:schemeClr>
                </a:solidFill>
              </a:rPr>
              <a:t>, and currently appears to be undergoing such warming. The present warming is generally attributed to an increase in the greenhouse effect, brought about by increased levels of greenhouse gases, largely due to the effects of human industry and agriculture. Expected long-term effects of current global warming are rising sea levels, flooding, melting of polar ice caps and glaciers, fluctuations in temperature and precipitation, more frequent and stronger El </a:t>
            </a:r>
            <a:r>
              <a:rPr lang="en-US" dirty="0" err="1">
                <a:solidFill>
                  <a:schemeClr val="accent1">
                    <a:lumMod val="50000"/>
                  </a:schemeClr>
                </a:solidFill>
              </a:rPr>
              <a:t>Niños</a:t>
            </a:r>
            <a:r>
              <a:rPr lang="en-US" dirty="0">
                <a:solidFill>
                  <a:schemeClr val="accent1">
                    <a:lumMod val="50000"/>
                  </a:schemeClr>
                </a:solidFill>
              </a:rPr>
              <a:t> and La </a:t>
            </a:r>
            <a:r>
              <a:rPr lang="en-US" dirty="0" err="1">
                <a:solidFill>
                  <a:schemeClr val="accent1">
                    <a:lumMod val="50000"/>
                  </a:schemeClr>
                </a:solidFill>
              </a:rPr>
              <a:t>Niñas</a:t>
            </a:r>
            <a:r>
              <a:rPr lang="en-US" dirty="0">
                <a:solidFill>
                  <a:schemeClr val="accent1">
                    <a:lumMod val="50000"/>
                  </a:schemeClr>
                </a:solidFill>
              </a:rPr>
              <a:t>, drought, heat waves, and forest fires.</a:t>
            </a:r>
          </a:p>
        </p:txBody>
      </p:sp>
      <p:pic>
        <p:nvPicPr>
          <p:cNvPr id="4" name="Picture 2" descr="https://applemagazine.com/wp-content/uploads/2013/01/wpid-Photo-Jan-22-2013-717-AM.jpg">
            <a:hlinkClick r:id="rId2" action="ppaction://hlinksldjump"/>
          </p:cNvPr>
          <p:cNvPicPr>
            <a:picLocks noChangeAspect="1" noChangeArrowheads="1"/>
          </p:cNvPicPr>
          <p:nvPr/>
        </p:nvPicPr>
        <p:blipFill>
          <a:blip r:embed="rId3" cstate="print">
            <a:lum bright="70000" contrast="-70000"/>
            <a:extLst>
              <a:ext uri="{BEBA8EAE-BF5A-486C-A8C5-ECC9F3942E4B}">
                <a14:imgProps xmlns:a14="http://schemas.microsoft.com/office/drawing/2010/main">
                  <a14:imgLayer r:embed="rId4">
                    <a14:imgEffect>
                      <a14:backgroundRemoval t="0" b="100000" l="0" r="100000">
                        <a14:foregroundMark x1="23145" y1="47788" x2="22900" y2="66593"/>
                        <a14:foregroundMark x1="30518" y1="66593" x2="30518" y2="66593"/>
                        <a14:foregroundMark x1="31543" y1="43584" x2="31543" y2="43584"/>
                        <a14:foregroundMark x1="33545" y1="62168" x2="33545" y2="62168"/>
                        <a14:foregroundMark x1="39893" y1="57965" x2="39893" y2="57965"/>
                        <a14:foregroundMark x1="44482" y1="57522" x2="44482" y2="57522"/>
                        <a14:foregroundMark x1="44971" y1="41372" x2="44971" y2="41372"/>
                        <a14:foregroundMark x1="47363" y1="65044" x2="47363" y2="65044"/>
                        <a14:foregroundMark x1="54736" y1="56858" x2="54736" y2="56858"/>
                        <a14:foregroundMark x1="62598" y1="53540" x2="62598" y2="53540"/>
                        <a14:foregroundMark x1="68311" y1="55752" x2="68311" y2="55752"/>
                        <a14:foregroundMark x1="72754" y1="69027" x2="72754" y2="69027"/>
                        <a14:foregroundMark x1="78076" y1="75885" x2="78076" y2="75885"/>
                        <a14:foregroundMark x1="81006" y1="62168" x2="81006" y2="62168"/>
                        <a14:foregroundMark x1="85693" y1="59735" x2="85693" y2="59735"/>
                        <a14:foregroundMark x1="92529" y1="59292" x2="92529" y2="59292"/>
                        <a14:backgroundMark x1="61963" y1="70133" x2="61963" y2="70133"/>
                      </a14:backgroundRemoval>
                    </a14:imgEffect>
                  </a14:imgLayer>
                </a14:imgProps>
              </a:ext>
              <a:ext uri="{28A0092B-C50C-407E-A947-70E740481C1C}">
                <a14:useLocalDpi xmlns:a14="http://schemas.microsoft.com/office/drawing/2010/main" val="0"/>
              </a:ext>
            </a:extLst>
          </a:blip>
          <a:srcRect/>
          <a:stretch>
            <a:fillRect/>
          </a:stretch>
        </p:blipFill>
        <p:spPr bwMode="auto">
          <a:xfrm>
            <a:off x="936334" y="990231"/>
            <a:ext cx="2440255" cy="5385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4116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buNone/>
            </a:pPr>
            <a:r>
              <a:rPr lang="en-US" dirty="0"/>
              <a:t>Climate change is any substantial change in Earth’s climate that lasts for an extended period of time.  Global warming refers to climate change that causes an increase in the average temperature of the lower atmosphere.  Global warming can have many different causes, but it is most commonly associated with human interference, specifically the release of excessive amounts of greenhouse gases.</a:t>
            </a:r>
          </a:p>
        </p:txBody>
      </p:sp>
      <p:pic>
        <p:nvPicPr>
          <p:cNvPr id="5" name="Picture 2" descr="http://cloudtimes.org/wp-content/uploads/2013/03/mit-logo.jpg">
            <a:hlinkClick r:id="rId2" action="ppaction://hlinksldjump"/>
          </p:cNvPr>
          <p:cNvPicPr>
            <a:picLocks noChangeAspect="1" noChangeArrowheads="1"/>
          </p:cNvPicPr>
          <p:nvPr/>
        </p:nvPicPr>
        <p:blipFill>
          <a:blip r:embed="rId3" cstate="print">
            <a:duotone>
              <a:schemeClr val="accent1">
                <a:shade val="45000"/>
                <a:satMod val="135000"/>
              </a:schemeClr>
              <a:prstClr val="white"/>
            </a:duotone>
            <a:extLst>
              <a:ext uri="{BEBA8EAE-BF5A-486C-A8C5-ECC9F3942E4B}">
                <a14:imgProps xmlns:a14="http://schemas.microsoft.com/office/drawing/2010/main">
                  <a14:imgLayer r:embed="rId4">
                    <a14:imgEffect>
                      <a14:backgroundRemoval t="0" b="100000" l="0" r="100000">
                        <a14:foregroundMark x1="13745" y1="29098" x2="13745" y2="38525"/>
                        <a14:foregroundMark x1="20303" y1="32787" x2="20303" y2="32787"/>
                        <a14:foregroundMark x1="27238" y1="22131" x2="27238" y2="22131"/>
                        <a14:foregroundMark x1="27617" y1="50410" x2="27617" y2="50410"/>
                        <a14:foregroundMark x1="36066" y1="22131" x2="36066" y2="22131"/>
                        <a14:foregroundMark x1="33796" y1="59836" x2="33796" y2="59836"/>
                        <a14:foregroundMark x1="33417" y1="43443" x2="33417" y2="43443"/>
                        <a14:foregroundMark x1="40101" y1="25410" x2="40101" y2="25410"/>
                        <a14:foregroundMark x1="39344" y1="22131" x2="39344" y2="22131"/>
                        <a14:foregroundMark x1="33796" y1="22131" x2="33796" y2="22131"/>
                        <a14:foregroundMark x1="26482" y1="20902" x2="26482" y2="20902"/>
                        <a14:foregroundMark x1="26860" y1="18443" x2="27238" y2="18443"/>
                        <a14:foregroundMark x1="27617" y1="25410" x2="27617" y2="25410"/>
                        <a14:foregroundMark x1="50315" y1="25000" x2="50441" y2="20082"/>
                        <a14:foregroundMark x1="52585" y1="27459" x2="53342" y2="21721"/>
                        <a14:foregroundMark x1="57881" y1="24590" x2="58008" y2="28279"/>
                        <a14:foregroundMark x1="59899" y1="24590" x2="61286" y2="26230"/>
                        <a14:foregroundMark x1="63304" y1="24590" x2="65069" y2="26230"/>
                        <a14:foregroundMark x1="67591" y1="24590" x2="68600" y2="22951"/>
                        <a14:foregroundMark x1="72005" y1="20492" x2="70492" y2="21721"/>
                        <a14:foregroundMark x1="73518" y1="19262" x2="73266" y2="25000"/>
                        <a14:foregroundMark x1="77554" y1="22541" x2="77427" y2="27049"/>
                        <a14:foregroundMark x1="82346" y1="20492" x2="80958" y2="20492"/>
                        <a14:foregroundMark x1="85120" y1="24590" x2="86003" y2="24590"/>
                        <a14:foregroundMark x1="88398" y1="20492" x2="88398" y2="26639"/>
                        <a14:foregroundMark x1="93569" y1="20492" x2="92182" y2="22541"/>
                        <a14:foregroundMark x1="50567" y1="44262" x2="50820" y2="50000"/>
                        <a14:foregroundMark x1="50441" y1="64344" x2="50441" y2="69672"/>
                        <a14:foregroundMark x1="52459" y1="45492" x2="52333" y2="49590"/>
                        <a14:foregroundMark x1="55990" y1="45492" x2="56368" y2="47951"/>
                        <a14:foregroundMark x1="53216" y1="71311" x2="54477" y2="71311"/>
                        <a14:foregroundMark x1="56116" y1="69672" x2="56747" y2="68033"/>
                        <a14:foregroundMark x1="59521" y1="65574" x2="59142" y2="70492"/>
                        <a14:foregroundMark x1="59773" y1="45492" x2="59773" y2="50820"/>
                        <a14:foregroundMark x1="62043" y1="44672" x2="61791" y2="49180"/>
                        <a14:foregroundMark x1="61665" y1="40984" x2="61917" y2="40164"/>
                        <a14:foregroundMark x1="63934" y1="43033" x2="63808" y2="47131"/>
                        <a14:foregroundMark x1="66078" y1="45902" x2="66078" y2="48770"/>
                        <a14:foregroundMark x1="70240" y1="44672" x2="70113" y2="49180"/>
                        <a14:foregroundMark x1="72383" y1="47951" x2="73644" y2="48770"/>
                        <a14:foregroundMark x1="79445" y1="44672" x2="79823" y2="47131"/>
                        <a14:foregroundMark x1="82093" y1="43033" x2="82093" y2="48770"/>
                        <a14:foregroundMark x1="64943" y1="68852" x2="65448" y2="70902"/>
                        <a14:foregroundMark x1="68348" y1="67623" x2="69231" y2="69672"/>
                        <a14:foregroundMark x1="71248" y1="65984" x2="71122" y2="71311"/>
                        <a14:foregroundMark x1="74149" y1="67213" x2="74527" y2="68033"/>
                        <a14:foregroundMark x1="76797" y1="68852" x2="76797" y2="68852"/>
                        <a14:foregroundMark x1="80580" y1="68033" x2="80580" y2="68033"/>
                        <a14:backgroundMark x1="56999" y1="27459" x2="56999" y2="27459"/>
                        <a14:backgroundMark x1="67465" y1="27459" x2="67465" y2="27459"/>
                        <a14:backgroundMark x1="78436" y1="50000" x2="78436" y2="50000"/>
                        <a14:backgroundMark x1="73014" y1="46311" x2="73014" y2="46311"/>
                        <a14:backgroundMark x1="73266" y1="50820" x2="73266" y2="50820"/>
                        <a14:backgroundMark x1="68096" y1="72541" x2="68096" y2="72541"/>
                        <a14:backgroundMark x1="73897" y1="71311" x2="73897" y2="71311"/>
                        <a14:backgroundMark x1="77806" y1="71721" x2="77806" y2="71721"/>
                        <a14:backgroundMark x1="78058" y1="77869" x2="78058" y2="77869"/>
                        <a14:backgroundMark x1="53342" y1="69672" x2="53342" y2="69672"/>
                        <a14:backgroundMark x1="53468" y1="73770" x2="53468" y2="73770"/>
                        <a14:backgroundMark x1="85498" y1="22541" x2="85498" y2="22541"/>
                        <a14:backgroundMark x1="85372" y1="27459" x2="85372" y2="27459"/>
                        <a14:backgroundMark x1="93190" y1="22951" x2="93190" y2="22951"/>
                      </a14:backgroundRemoval>
                    </a14:imgEffect>
                  </a14:imgLayer>
                </a14:imgProps>
              </a:ext>
              <a:ext uri="{28A0092B-C50C-407E-A947-70E740481C1C}">
                <a14:useLocalDpi xmlns:a14="http://schemas.microsoft.com/office/drawing/2010/main" val="0"/>
              </a:ext>
            </a:extLst>
          </a:blip>
          <a:srcRect/>
          <a:stretch>
            <a:fillRect/>
          </a:stretch>
        </p:blipFill>
        <p:spPr bwMode="auto">
          <a:xfrm>
            <a:off x="936334" y="990231"/>
            <a:ext cx="2440255" cy="7508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9544285"/>
      </p:ext>
    </p:extLst>
  </p:cSld>
  <p:clrMapOvr>
    <a:masterClrMapping/>
  </p:clrMapOvr>
</p:sld>
</file>

<file path=ppt/theme/theme1.xml><?xml version="1.0" encoding="utf-8"?>
<a:theme xmlns:a="http://schemas.openxmlformats.org/drawingml/2006/main" name="1_Office Theme">
  <a:themeElements>
    <a:clrScheme name="Dark">
      <a:dk1>
        <a:srgbClr val="FFFFFF"/>
      </a:dk1>
      <a:lt1>
        <a:srgbClr val="FFFFFF"/>
      </a:lt1>
      <a:dk2>
        <a:srgbClr val="000000"/>
      </a:dk2>
      <a:lt2>
        <a:srgbClr val="000000"/>
      </a:lt2>
      <a:accent1>
        <a:srgbClr val="A5A5A5"/>
      </a:accent1>
      <a:accent2>
        <a:srgbClr val="ED7D31"/>
      </a:accent2>
      <a:accent3>
        <a:srgbClr val="A5A5A5"/>
      </a:accent3>
      <a:accent4>
        <a:srgbClr val="FFC000"/>
      </a:accent4>
      <a:accent5>
        <a:srgbClr val="5B9BD5"/>
      </a:accent5>
      <a:accent6>
        <a:srgbClr val="70AD47"/>
      </a:accent6>
      <a:hlink>
        <a:srgbClr val="FFFFFF"/>
      </a:hlink>
      <a:folHlink>
        <a:srgbClr val="FFFFFF"/>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3699</TotalTime>
  <Words>2332</Words>
  <Application>Microsoft Office PowerPoint</Application>
  <PresentationFormat>Widescreen</PresentationFormat>
  <Paragraphs>199</Paragraphs>
  <Slides>74</Slides>
  <Notes>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74</vt:i4>
      </vt:variant>
    </vt:vector>
  </HeadingPairs>
  <TitlesOfParts>
    <vt:vector size="81" baseType="lpstr">
      <vt:lpstr>Arial</vt:lpstr>
      <vt:lpstr>Calibri</vt:lpstr>
      <vt:lpstr>Calibri Light</vt:lpstr>
      <vt:lpstr>Courier New</vt:lpstr>
      <vt:lpstr>Lucida Grande</vt:lpstr>
      <vt:lpstr>Wingdings</vt:lpstr>
      <vt:lpstr>1_Office Theme</vt:lpstr>
      <vt:lpstr>Human-Caused Global Warming</vt:lpstr>
      <vt:lpstr>Defining the Problem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Defining the Problem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Renewable energy jobs are growing</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Human Caused Global Warming</dc:title>
  <dc:creator>Norton Pengra</dc:creator>
  <cp:lastModifiedBy>Norton Pengra</cp:lastModifiedBy>
  <cp:revision>68</cp:revision>
  <dcterms:created xsi:type="dcterms:W3CDTF">2012-07-27T01:16:44Z</dcterms:created>
  <dcterms:modified xsi:type="dcterms:W3CDTF">2017-02-16T20:30:10Z</dcterms:modified>
</cp:coreProperties>
</file>